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Override PartName="/ppt/embeddings/oleObject1.bin" ContentType="application/vnd.openxmlformats-officedocument.oleObject"/>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Default Extension="vml" ContentType="application/vnd.openxmlformats-officedocument.vmlDrawing"/>
  <Override PartName="/ppt/notesSlides/notesSlide29.xml" ContentType="application/vnd.openxmlformats-officedocument.presentationml.notesSlide+xml"/>
  <Override PartName="/ppt/slides/slide20.xml" ContentType="application/vnd.openxmlformats-officedocument.presentationml.slide+xml"/>
  <Default Extension="emf" ContentType="image/x-emf"/>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Default Extension="gif" ContentType="image/gif"/>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33"/>
  </p:notesMasterIdLst>
  <p:handoutMasterIdLst>
    <p:handoutMasterId r:id="rId34"/>
  </p:handoutMasterIdLst>
  <p:sldIdLst>
    <p:sldId id="286" r:id="rId2"/>
    <p:sldId id="283" r:id="rId3"/>
    <p:sldId id="295" r:id="rId4"/>
    <p:sldId id="296" r:id="rId5"/>
    <p:sldId id="319" r:id="rId6"/>
    <p:sldId id="298" r:id="rId7"/>
    <p:sldId id="320" r:id="rId8"/>
    <p:sldId id="321" r:id="rId9"/>
    <p:sldId id="315" r:id="rId10"/>
    <p:sldId id="291" r:id="rId11"/>
    <p:sldId id="313" r:id="rId12"/>
    <p:sldId id="287" r:id="rId13"/>
    <p:sldId id="337" r:id="rId14"/>
    <p:sldId id="294" r:id="rId15"/>
    <p:sldId id="336" r:id="rId16"/>
    <p:sldId id="338" r:id="rId17"/>
    <p:sldId id="314" r:id="rId18"/>
    <p:sldId id="288" r:id="rId19"/>
    <p:sldId id="289" r:id="rId20"/>
    <p:sldId id="290" r:id="rId21"/>
    <p:sldId id="339" r:id="rId22"/>
    <p:sldId id="322" r:id="rId23"/>
    <p:sldId id="328" r:id="rId24"/>
    <p:sldId id="330" r:id="rId25"/>
    <p:sldId id="332" r:id="rId26"/>
    <p:sldId id="333" r:id="rId27"/>
    <p:sldId id="334" r:id="rId28"/>
    <p:sldId id="335" r:id="rId29"/>
    <p:sldId id="318" r:id="rId30"/>
    <p:sldId id="331" r:id="rId31"/>
    <p:sldId id="340" r:id="rId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scaleToFitPaper="1"/>
  <p:showPr showNarration="1">
    <p:present/>
    <p:sldAll/>
    <p:penClr>
      <a:prstClr val="red"/>
    </p:penClr>
    <p:extLst>
      <p:ext uri="{EC167BDD-8182-4AB7-AECC-EB403E3ABB37}">
        <p14:laserClr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a:srgbClr xmlns:mc="http://schemas.openxmlformats.org/markup-compatibility/2006" xmlns:a14="http://schemas.microsoft.com/office/drawing/2010/main" val="FF0000" mc:Ignorable=""/>
        </p14:laserClr>
      </p:ext>
      <p:ext uri="{2FDB2607-1784-4EEB-B798-7EB5836EED8A}">
        <p14:showMediaCtrls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1"/>
      </p:ext>
    </p:extLst>
  </p:showPr>
  <p:clrMru>
    <a:srgbClr val="4E6482"/>
    <a:srgbClr val="E4D500"/>
    <a:srgbClr val="941B1E"/>
  </p:clrMru>
  <p:extLst>
    <p:ext uri="{E76CE94A-603C-4142-B9EB-6D1370010A27}">
      <p14:discardImageEditData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0"/>
    </p:ext>
    <p:ext uri="{D31A062A-798A-4329-ABDD-BBA856620510}">
      <p14:defaultImageDpi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0747" autoAdjust="0"/>
    <p:restoredTop sz="87830" autoAdjust="0"/>
  </p:normalViewPr>
  <p:slideViewPr>
    <p:cSldViewPr>
      <p:cViewPr>
        <p:scale>
          <a:sx n="100" d="100"/>
          <a:sy n="100" d="100"/>
        </p:scale>
        <p:origin x="-880"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FCF224-C29C-1740-BE72-C779569D0FEB}" type="datetimeFigureOut">
              <a:rPr lang="en-US" smtClean="0"/>
              <a:pPr/>
              <a:t>3/22/10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5C6BD9-A8B9-744F-8305-0D3C22C126A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395FDD68-C2F7-394D-B87E-120DE9A05803}" type="slidenum">
              <a:rPr lang="en-US"/>
              <a:pPr/>
              <a:t>‹#›</a:t>
            </a:fld>
            <a:endParaRPr lang="en-US"/>
          </a:p>
        </p:txBody>
      </p:sp>
    </p:spTree>
    <p:extLst>
      <p:ext uri="{BB962C8B-B14F-4D97-AF65-F5344CB8AC3E}">
        <p14:creationId xmlns="" xmlns:p14="http://schemas.microsoft.com/office/powerpoint/2010/main" xmlns:mv="urn:schemas-microsoft-com:mac:vml" xmlns:mc="http://schemas.openxmlformats.org/markup-compatibility/2006" xmlns:p="http://schemas.openxmlformats.org/presentationml/2006/main" xmlns:r="http://schemas.openxmlformats.org/officeDocument/2006/relationships" xmlns:a="http://schemas.openxmlformats.org/drawingml/2006/main" val="2098351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terremark.co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isc.sans.or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Titled Emerging Threats to Infrastructure</a:t>
            </a:r>
            <a:r>
              <a:rPr lang="en-US" baseline="0" dirty="0" smtClean="0"/>
              <a:t> and NOT Advanced Persistent Threat. APT will be highlighted but by definition only refer to attacks coming from China.</a:t>
            </a:r>
          </a:p>
          <a:p>
            <a:endParaRPr lang="en-US" baseline="0" dirty="0" smtClean="0"/>
          </a:p>
          <a:p>
            <a:r>
              <a:rPr lang="en-US" baseline="0" dirty="0" smtClean="0"/>
              <a:t>Prepared for</a:t>
            </a:r>
            <a:r>
              <a:rPr lang="en-US" baseline="0" dirty="0" smtClean="0"/>
              <a:t> Jacksonville ISACA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a:t>
            </a:r>
            <a:r>
              <a:rPr lang="en-US" baseline="0" dirty="0" smtClean="0"/>
              <a:t> is reserved for a video courtesy of </a:t>
            </a:r>
            <a:r>
              <a:rPr lang="en-US" baseline="0" dirty="0" err="1" smtClean="0"/>
              <a:t>Radware</a:t>
            </a:r>
            <a:r>
              <a:rPr lang="en-US" baseline="0" dirty="0" smtClean="0"/>
              <a:t> demonstrating hackers in the past and hackers today. In 1988, kids played computer games and figured out how to cheat. It was a lot of fun. Then as they got older they got good grades in school, not because they earned them but because they hacked the school computers. While they were at it they would deface web sites too for bragging rights. Today, today is different. Today hackers want money and they are going after your financial information.</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0" u="none" dirty="0" smtClean="0"/>
              <a:t>Organized Crime - 90%  of records lost in 2008 involved organized crime targeting corporate information according to Symantec</a:t>
            </a:r>
          </a:p>
          <a:p>
            <a:pPr marL="228600" indent="-228600">
              <a:buAutoNum type="arabicPeriod"/>
            </a:pPr>
            <a:r>
              <a:rPr lang="en-US" b="0" u="none" dirty="0" smtClean="0"/>
              <a:t>Well Meaning Insiders – includes</a:t>
            </a:r>
            <a:r>
              <a:rPr lang="en-US" b="0" u="none" baseline="0" dirty="0" smtClean="0"/>
              <a:t> laptops and USB flash drives lost with data</a:t>
            </a:r>
            <a:endParaRPr lang="en-US" b="0" u="none" dirty="0" smtClean="0"/>
          </a:p>
          <a:p>
            <a:pPr marL="228600" indent="-228600">
              <a:buAutoNum type="arabicPeriod"/>
            </a:pPr>
            <a:r>
              <a:rPr lang="en-US" b="0" u="none" dirty="0" smtClean="0"/>
              <a:t>Malicious</a:t>
            </a:r>
            <a:r>
              <a:rPr lang="en-US" b="0" u="none" baseline="0" dirty="0" smtClean="0"/>
              <a:t> Insiders – </a:t>
            </a:r>
          </a:p>
          <a:p>
            <a:pPr marL="228600" indent="-228600">
              <a:buAutoNum type="arabicPeriod"/>
            </a:pPr>
            <a:r>
              <a:rPr lang="en-US" b="0" u="none" baseline="0" dirty="0" smtClean="0"/>
              <a:t>Script Kiddies and automated attacks is the majority of the attacks your IDS and Anti-virus will see and stop</a:t>
            </a:r>
            <a:endParaRPr lang="en-US" b="0" u="none" dirty="0" smtClean="0"/>
          </a:p>
          <a:p>
            <a:pPr marL="228600" indent="-228600">
              <a:buAutoNum type="arabicPeriod"/>
            </a:pPr>
            <a:endParaRPr lang="en-US" u="sng"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Botnet</a:t>
            </a:r>
            <a:r>
              <a:rPr lang="en-US" baseline="0" dirty="0" smtClean="0"/>
              <a:t> attacks show a lot about hacker motivation. Back in the early 2000’s it was more for vandalism, publicity, and </a:t>
            </a:r>
            <a:r>
              <a:rPr lang="en-US" baseline="0" dirty="0" err="1" smtClean="0"/>
              <a:t>hacktivism</a:t>
            </a:r>
            <a:r>
              <a:rPr lang="en-US" baseline="0" dirty="0" smtClean="0"/>
              <a:t>. In the late 2000’s a trend began to financially motivated attacks. “If my competition is down for 1 day, I get all their business”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Where the attacks</a:t>
            </a:r>
            <a:r>
              <a:rPr lang="en-US" baseline="0" dirty="0" smtClean="0"/>
              <a:t> are coming from? Everywhere! Attackers generally do not attack from home, they proxy and bounce from compromised host to compromised host to hide identity.</a:t>
            </a:r>
          </a:p>
          <a:p>
            <a:endParaRPr lang="en-US" baseline="0" dirty="0" smtClean="0"/>
          </a:p>
          <a:p>
            <a:r>
              <a:rPr lang="en-US" baseline="0" dirty="0" smtClean="0"/>
              <a:t>This is a snapshot of the events in the past 24 hours as of Tuesday March 16, 2010</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 anyone evaluating or looking at Cloud Computing? What is one of the main questions when considering this move? Where is my data?</a:t>
            </a:r>
            <a:r>
              <a:rPr lang="en-US" baseline="0" dirty="0" smtClean="0"/>
              <a:t> </a:t>
            </a:r>
          </a:p>
          <a:p>
            <a:r>
              <a:rPr lang="en-US" baseline="0" dirty="0" smtClean="0"/>
              <a:t>Data is what they attackers of after, whether it is PII, credit card numbers, databases, etc they are after the data. </a:t>
            </a:r>
            <a:r>
              <a:rPr lang="en-US" baseline="0" dirty="0" err="1" smtClean="0"/>
              <a:t>Hacktivism</a:t>
            </a:r>
            <a:r>
              <a:rPr lang="en-US" baseline="0" dirty="0" smtClean="0"/>
              <a:t> might be after infrastructure to take it down but the biggest concern is loosing data.</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weakest</a:t>
            </a:r>
            <a:r>
              <a:rPr lang="en-US" baseline="0" dirty="0" smtClean="0"/>
              <a:t> link in any security assessment is the user. The user can be socially engineered to do things they shouldn’t, click on things they shouldn’t and eventually give an attacker access to data that they should not have.</a:t>
            </a:r>
          </a:p>
          <a:p>
            <a:endParaRPr lang="en-US" baseline="0" dirty="0" smtClean="0"/>
          </a:p>
          <a:p>
            <a:r>
              <a:rPr lang="en-US" baseline="0" dirty="0" smtClean="0"/>
              <a:t>A snapshot of a map of the internet. It is HUGE and many areas are evil!</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how attacks</a:t>
            </a:r>
            <a:r>
              <a:rPr lang="en-US" baseline="0" dirty="0" smtClean="0"/>
              <a:t> work and have always worked. The methods used within each point is what changes. The SANS SEC504 class that prepares you for the GIAC Certified Incident Handler certification titled Hacker Techniques, Exploits, and Incident Response is based on these main points. </a:t>
            </a:r>
          </a:p>
          <a:p>
            <a:endParaRPr lang="en-US" baseline="0" dirty="0" smtClean="0"/>
          </a:p>
          <a:p>
            <a:r>
              <a:rPr lang="en-US" baseline="0" dirty="0" smtClean="0"/>
              <a:t>The main method stays the same, the ways of doing each aspect is what changes and emerges and what we will focus on in this presentation.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 and other Operating Systems have been diligent about releasing</a:t>
            </a:r>
            <a:r>
              <a:rPr lang="en-US" baseline="0" dirty="0" smtClean="0"/>
              <a:t> secure code and patches to vulnerabilities in a timely fashion. Users and IT have also been keeping up to date and patching these systems on a regular basis. Therefore, the weakest link becomes the third party applications installed on these systems. Adobe has been extremely bad about patching their vulnerable software and has horrible coding practice with what is speculated to be no concern for security. The same is true for other third party applications and developers.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Malware is an increasing threat. Over</a:t>
            </a:r>
            <a:r>
              <a:rPr lang="en-US" baseline="0" dirty="0" smtClean="0"/>
              <a:t> 30,000 new malware variants are released per day. In this presentation we will create 1 more for the purpose of proving this point. The malware will not leave the sandbox/demo environment. </a:t>
            </a:r>
          </a:p>
          <a:p>
            <a:endParaRPr lang="en-US" baseline="0" dirty="0" smtClean="0"/>
          </a:p>
          <a:p>
            <a:r>
              <a:rPr lang="en-US" baseline="0" dirty="0" smtClean="0"/>
              <a:t>Anti-virus vendors cannot keep up with the growing threat. The growth is incredible.</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Attackers today are cyber-criminals looking to make money off of your data.  Attackers no longer target the OS.  They are after applications that contain data that can be used to make money!  Threats come from many vectors:  physical vectors (floppy disk, USB drives, CD’s), Email vectors (spam, web redirection, phishing), Web vectors (drive-by downloads, malicious sites, liability).  And they are targeting WEB sites as the weakest links.</a:t>
            </a:r>
          </a:p>
          <a:p>
            <a:endParaRPr lang="en-US" dirty="0" smtClean="0"/>
          </a:p>
          <a:p>
            <a:r>
              <a:rPr lang="en-US" dirty="0" smtClean="0"/>
              <a:t>The primary web vulnerabilities, SQL Injections and Cross-site Scripting (XSS) make up 80% of the exploited vulnerabilities.  Because of these, your web site could be launching malware, serving malicious content to vulnerable client side applications.  If it’s poorly configured to keep hackers out, hackers will plant malicious code that proliferates malware to unsuspecting surfers.  Not only will your users be hurt but Google will see it and block your website until you clean it, resulting in damage to your business.  Vulnerable databases that hold user data can also be hacked.  Software that creates a website, like </a:t>
            </a:r>
            <a:r>
              <a:rPr lang="en-US" dirty="0" err="1" smtClean="0"/>
              <a:t>Drupal</a:t>
            </a:r>
            <a:r>
              <a:rPr lang="en-US" dirty="0" smtClean="0"/>
              <a:t>, </a:t>
            </a:r>
            <a:r>
              <a:rPr lang="en-US" dirty="0" err="1" smtClean="0"/>
              <a:t>WordPress</a:t>
            </a:r>
            <a:r>
              <a:rPr lang="en-US" dirty="0" smtClean="0"/>
              <a:t> (the most insecure), and others.  Your website is vulnerable because of these platforms.  Must keep systems updated and patched.</a:t>
            </a:r>
          </a:p>
          <a:p>
            <a:endParaRPr lang="en-US" dirty="0" smtClean="0"/>
          </a:p>
          <a:p>
            <a:r>
              <a:rPr lang="en-US" dirty="0" smtClean="0"/>
              <a:t>Obfuscated (hidden, obscure) </a:t>
            </a:r>
            <a:r>
              <a:rPr lang="en-US" dirty="0" err="1" smtClean="0"/>
              <a:t>Javascript</a:t>
            </a:r>
            <a:r>
              <a:rPr lang="en-US" dirty="0" smtClean="0"/>
              <a:t>, hidden in a legitimate website,  redirects users connections to another server (in </a:t>
            </a:r>
            <a:r>
              <a:rPr lang="en-US" dirty="0" err="1" smtClean="0"/>
              <a:t>Astonia</a:t>
            </a:r>
            <a:r>
              <a:rPr lang="en-US" dirty="0" smtClean="0"/>
              <a:t>, Russia).  This happens in background without your knowledge.  You are fingerprinted, shows apps, OS, patch levels, etc., and an exploit is triggered to target a found vulnerability.  </a:t>
            </a:r>
          </a:p>
          <a:p>
            <a:endParaRPr lang="en-US" dirty="0" smtClean="0"/>
          </a:p>
          <a:p>
            <a:r>
              <a:rPr lang="en-US" dirty="0" smtClean="0"/>
              <a:t>A backdoor </a:t>
            </a:r>
            <a:r>
              <a:rPr lang="en-US" dirty="0" err="1" smtClean="0"/>
              <a:t>trojan</a:t>
            </a:r>
            <a:r>
              <a:rPr lang="en-US" dirty="0" smtClean="0"/>
              <a:t> is loaded which gives the hacker access to put other things on your system, i.e., banker Trojans (</a:t>
            </a:r>
            <a:r>
              <a:rPr lang="en-US" dirty="0" err="1" smtClean="0"/>
              <a:t>programed</a:t>
            </a:r>
            <a:r>
              <a:rPr lang="en-US" dirty="0" smtClean="0"/>
              <a:t> with list of 100 banks – when you go to your bank the Trojan kicks in because it’s on the list and it captures your info and uploads it to a remote server.</a:t>
            </a:r>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F399ECD-D5E0-9944-8AEC-F5757013B98E}" type="slidenum">
              <a:rPr lang="en-US"/>
              <a:pPr/>
              <a:t>2</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author of Microsoft Windows 7 Administrator’s Reference, holds a Master’s of Science in Management Information Systems from Florida International University, is currently a Security Operating Center Analyst at a leading global provider of IT infrastructure services based in Miami, FL, USA and VP of Communication and Public Relations for the South Florida ISSA Chapter. Views expressed in this blog are his own.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has been involved in the Information Technology field since 2001. He began his career as a network and system administrator for a small private high school in Orlando, FL, USA. Realizing his passion for IT, he founded The Business Strategy Partners - IT Consultants branch in 2002. Here he began serving residential and small business clients in the South Florida area as an IT Consultant. While gaining work experience, he was a very involved, full-time student in Florida International University. He founded the FIU MIS Club and continues to be a contributor to the club. While at FIU he was contracted to work on the University's Active Directory Migration Project. After completing the project he decided to move to a corporate environment to continue gaining knowledge and experience of the IT field. After two years of corporate IT he developed a large interest in Information Security and has chosen to move in that direction. He currently holds a position as a Security Operating Center analyst and is involved in various organizations in the South Florida area.</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Orchilles is the author of Microsoft Windows 7 Administrator’s Reference published by </a:t>
            </a:r>
            <a:r>
              <a:rPr lang="en-US" sz="1200" kern="1200" dirty="0" err="1" smtClean="0">
                <a:solidFill>
                  <a:schemeClr val="tx1"/>
                </a:solidFill>
                <a:latin typeface="Arial" pitchFamily="-65" charset="0"/>
                <a:ea typeface="ＭＳ Ｐゴシック" pitchFamily="-65" charset="-128"/>
                <a:cs typeface="ＭＳ Ｐゴシック" pitchFamily="-65" charset="-128"/>
              </a:rPr>
              <a:t>Syngress</a:t>
            </a:r>
            <a:r>
              <a:rPr lang="en-US" sz="1200" kern="1200" dirty="0" smtClean="0">
                <a:solidFill>
                  <a:schemeClr val="tx1"/>
                </a:solidFill>
                <a:latin typeface="Arial" pitchFamily="-65" charset="0"/>
                <a:ea typeface="ＭＳ Ｐゴシック" pitchFamily="-65" charset="-128"/>
                <a:cs typeface="ＭＳ Ｐゴシック" pitchFamily="-65" charset="-128"/>
              </a:rPr>
              <a:t>. He holds a Master's of Science in Management Information Systems from Florida International University having finished third in his class with a 3.9 GPA. He also holds a Bachelor of Business Administration in Management Information Systems from Florida International University. Jorge holds various certifications from Cisco, Microsoft, and </a:t>
            </a:r>
            <a:r>
              <a:rPr lang="en-US" sz="1200" kern="1200" dirty="0" err="1" smtClean="0">
                <a:solidFill>
                  <a:schemeClr val="tx1"/>
                </a:solidFill>
                <a:latin typeface="Arial" pitchFamily="-65" charset="0"/>
                <a:ea typeface="ＭＳ Ｐゴシック" pitchFamily="-65" charset="-128"/>
                <a:cs typeface="ＭＳ Ｐゴシック" pitchFamily="-65" charset="-128"/>
              </a:rPr>
              <a:t>CompTIA</a:t>
            </a:r>
            <a:r>
              <a:rPr lang="en-US" sz="1200" kern="1200" dirty="0" smtClean="0">
                <a:solidFill>
                  <a:schemeClr val="tx1"/>
                </a:solidFill>
                <a:latin typeface="Arial" pitchFamily="-65" charset="0"/>
                <a:ea typeface="ＭＳ Ｐゴシック" pitchFamily="-65" charset="-128"/>
                <a:cs typeface="ＭＳ Ｐゴシック" pitchFamily="-65" charset="-128"/>
              </a:rPr>
              <a:t>: Cisco Certified Design Associate (CCDA), Cisco Security Solutions for System Engineers (SSSE), </a:t>
            </a:r>
            <a:r>
              <a:rPr lang="en-US" sz="1200" kern="1200" dirty="0" err="1" smtClean="0">
                <a:solidFill>
                  <a:schemeClr val="tx1"/>
                </a:solidFill>
                <a:latin typeface="Arial" pitchFamily="-65" charset="0"/>
                <a:ea typeface="ＭＳ Ｐゴシック" pitchFamily="-65" charset="-128"/>
                <a:cs typeface="ＭＳ Ｐゴシック" pitchFamily="-65" charset="-128"/>
              </a:rPr>
              <a:t>CompTIA</a:t>
            </a:r>
            <a:r>
              <a:rPr lang="en-US" sz="1200" kern="1200" dirty="0" smtClean="0">
                <a:solidFill>
                  <a:schemeClr val="tx1"/>
                </a:solidFill>
                <a:latin typeface="Arial" pitchFamily="-65" charset="0"/>
                <a:ea typeface="ＭＳ Ｐゴシック" pitchFamily="-65" charset="-128"/>
                <a:cs typeface="ＭＳ Ｐゴシック" pitchFamily="-65" charset="-128"/>
              </a:rPr>
              <a:t> Security+ (2008), Microsoft Certified Professional (70-228, 70-282, 70-284) and Microsoft Certified Technology Specialist (70-620).</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latin typeface="Arial" pitchFamily="-65" charset="0"/>
              <a:ea typeface="ＭＳ Ｐゴシック" pitchFamily="-65" charset="-128"/>
              <a:cs typeface="ＭＳ Ｐゴシック" pitchFamily="-65"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Arial" pitchFamily="-65" charset="0"/>
                <a:ea typeface="ＭＳ Ｐゴシック" pitchFamily="-65" charset="-128"/>
                <a:cs typeface="ＭＳ Ｐゴシック" pitchFamily="-65" charset="-128"/>
              </a:rPr>
              <a:t>Jorge speaks English, Spanish, and Portuguese in decreasing order of fluency. For more about Jorge A. Orchilles please visit his </a:t>
            </a:r>
            <a:r>
              <a:rPr lang="en-US" sz="1200" u="sng" kern="1200" dirty="0" smtClean="0">
                <a:solidFill>
                  <a:schemeClr val="tx1"/>
                </a:solidFill>
                <a:latin typeface="Arial" pitchFamily="-65" charset="0"/>
                <a:ea typeface="ＭＳ Ｐゴシック" pitchFamily="-65" charset="-128"/>
                <a:cs typeface="ＭＳ Ｐゴシック" pitchFamily="-65" charset="-128"/>
              </a:rPr>
              <a:t>LinkedIn page.</a:t>
            </a:r>
            <a:endParaRPr lang="en-US" dirty="0">
              <a:latin typeface="Arial"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Koobface</a:t>
            </a:r>
            <a:r>
              <a:rPr lang="en-US" dirty="0" smtClean="0"/>
              <a:t>.  A network worm running on Windows systems.  There are 60 new variants today since </a:t>
            </a:r>
            <a:r>
              <a:rPr lang="en-US" dirty="0" err="1" smtClean="0"/>
              <a:t>july</a:t>
            </a:r>
            <a:r>
              <a:rPr lang="en-US" dirty="0" smtClean="0"/>
              <a:t> 2008.</a:t>
            </a:r>
          </a:p>
          <a:p>
            <a:endParaRPr lang="en-US" dirty="0" smtClean="0"/>
          </a:p>
          <a:p>
            <a:r>
              <a:rPr lang="en-US" dirty="0" smtClean="0"/>
              <a:t>Originally found on </a:t>
            </a:r>
            <a:r>
              <a:rPr lang="en-US" dirty="0" err="1" smtClean="0"/>
              <a:t>facebook</a:t>
            </a:r>
            <a:r>
              <a:rPr lang="en-US" dirty="0" smtClean="0"/>
              <a:t> but now it’s occurring on twitter and </a:t>
            </a:r>
            <a:r>
              <a:rPr lang="en-US" dirty="0" err="1" smtClean="0"/>
              <a:t>myspace</a:t>
            </a:r>
            <a:r>
              <a:rPr lang="en-US" dirty="0" smtClean="0"/>
              <a:t>.  Exploits this trusted site kind of thing.</a:t>
            </a:r>
          </a:p>
          <a:p>
            <a:endParaRPr lang="en-US" dirty="0" smtClean="0"/>
          </a:p>
          <a:p>
            <a:r>
              <a:rPr lang="en-US" dirty="0" smtClean="0"/>
              <a:t>Here’s what it looks like.  Notice the redirector says </a:t>
            </a:r>
            <a:r>
              <a:rPr lang="en-US" dirty="0" err="1" smtClean="0"/>
              <a:t>google</a:t>
            </a:r>
            <a:r>
              <a:rPr lang="en-US" dirty="0" smtClean="0"/>
              <a:t> to add more trust.  </a:t>
            </a:r>
          </a:p>
          <a:p>
            <a:endParaRPr lang="en-US" dirty="0" smtClean="0"/>
          </a:p>
          <a:p>
            <a:r>
              <a:rPr lang="en-US" dirty="0" smtClean="0"/>
              <a:t>You click on the link and it looks like </a:t>
            </a:r>
            <a:r>
              <a:rPr lang="en-US" dirty="0" err="1" smtClean="0"/>
              <a:t>Youtube</a:t>
            </a:r>
            <a:r>
              <a:rPr lang="en-US" dirty="0" smtClean="0"/>
              <a:t>.  Then it tells you that you need to update your </a:t>
            </a:r>
            <a:r>
              <a:rPr lang="en-US" dirty="0" err="1" smtClean="0"/>
              <a:t>flashplayer</a:t>
            </a:r>
            <a:r>
              <a:rPr lang="en-US" dirty="0" smtClean="0"/>
              <a:t>.  If you run it, you get the malware.  When you get it, you then start sending the same message to all of your friends and family.  </a:t>
            </a:r>
            <a:r>
              <a:rPr lang="en-US" b="1" dirty="0" smtClean="0"/>
              <a:t>Makes you very popular!!</a:t>
            </a:r>
          </a:p>
          <a:p>
            <a:endParaRPr lang="en-US" dirty="0"/>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Shiatata_ga_nai</a:t>
            </a:r>
            <a:r>
              <a:rPr lang="en-US" baseline="0" dirty="0" smtClean="0"/>
              <a:t> – Chinese for “you can not do anything about it”</a:t>
            </a:r>
          </a:p>
          <a:p>
            <a:endParaRPr lang="en-US" dirty="0" smtClean="0"/>
          </a:p>
        </p:txBody>
      </p:sp>
      <p:sp>
        <p:nvSpPr>
          <p:cNvPr id="4" name="Slide Number Placeholder 3"/>
          <p:cNvSpPr>
            <a:spLocks noGrp="1"/>
          </p:cNvSpPr>
          <p:nvPr>
            <p:ph type="sldNum" sz="quarter" idx="10"/>
          </p:nvPr>
        </p:nvSpPr>
        <p:spPr/>
        <p:txBody>
          <a:bodyPr/>
          <a:lstStyle/>
          <a:p>
            <a:fld id="{395FDD68-C2F7-394D-B87E-120DE9A05803}"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DC2D1DCE-028C-434D-995E-BDBD3562AF17}" type="slidenum">
              <a:rPr lang="en-US">
                <a:latin typeface="Arial" pitchFamily="-109" charset="0"/>
                <a:ea typeface="ＭＳ Ｐゴシック" pitchFamily="-109" charset="-128"/>
                <a:cs typeface="ＭＳ Ｐゴシック" pitchFamily="-109" charset="-128"/>
              </a:rPr>
              <a:pPr/>
              <a:t>3</a:t>
            </a:fld>
            <a:endParaRPr lang="en-US" dirty="0">
              <a:latin typeface="Arial" pitchFamily="-109" charset="0"/>
              <a:ea typeface="ＭＳ Ｐゴシック" pitchFamily="-109" charset="-128"/>
              <a:cs typeface="ＭＳ Ｐゴシック" pitchFamily="-109" charset="-128"/>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(NASDAQ:TMRK) is a leading global provider of IT infrastructure services delivered on the industry's most robust and advanced technology platform. Leveraging data centers in the United States, Europe and Latin America with access to massive and diverse network connectivity,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delivers government and enterprise customers a comprehensive suite of managed solutions including managed hosting, </a:t>
            </a:r>
            <a:r>
              <a:rPr lang="en-US" sz="1200" kern="1200" dirty="0" err="1" smtClean="0">
                <a:solidFill>
                  <a:schemeClr val="tx1"/>
                </a:solidFill>
                <a:latin typeface="Arial" pitchFamily="-65" charset="0"/>
                <a:ea typeface="ＭＳ Ｐゴシック" pitchFamily="-65" charset="-128"/>
                <a:cs typeface="ＭＳ Ｐゴシック" pitchFamily="-65" charset="-128"/>
              </a:rPr>
              <a:t>colocation</a:t>
            </a:r>
            <a:r>
              <a:rPr lang="en-US" sz="1200" kern="1200" dirty="0" smtClean="0">
                <a:solidFill>
                  <a:schemeClr val="tx1"/>
                </a:solidFill>
                <a:latin typeface="Arial" pitchFamily="-65" charset="0"/>
                <a:ea typeface="ＭＳ Ｐゴシック" pitchFamily="-65" charset="-128"/>
                <a:cs typeface="ＭＳ Ｐゴシック" pitchFamily="-65" charset="-128"/>
              </a:rPr>
              <a:t>, disaster recovery, security, data storage and cloud computing services.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Enterprise Cloud computing architecture delivers the agility, scale and economic benefits of cloud computing to mission-critical enterprise and Web 2.0 applications and its </a:t>
            </a:r>
            <a:r>
              <a:rPr lang="en-US" sz="1200" kern="1200" dirty="0" err="1" smtClean="0">
                <a:solidFill>
                  <a:schemeClr val="tx1"/>
                </a:solidFill>
                <a:latin typeface="Arial" pitchFamily="-65" charset="0"/>
                <a:ea typeface="ＭＳ Ｐゴシック" pitchFamily="-65" charset="-128"/>
                <a:cs typeface="ＭＳ Ｐゴシック" pitchFamily="-65" charset="-128"/>
              </a:rPr>
              <a:t>DigitalOps&amp;reg</a:t>
            </a:r>
            <a:r>
              <a:rPr lang="en-US" sz="1200" kern="1200" dirty="0" smtClean="0">
                <a:solidFill>
                  <a:schemeClr val="tx1"/>
                </a:solidFill>
                <a:latin typeface="Arial" pitchFamily="-65" charset="0"/>
                <a:ea typeface="ＭＳ Ｐゴシック" pitchFamily="-65" charset="-128"/>
                <a:cs typeface="ＭＳ Ｐゴシック" pitchFamily="-65" charset="-128"/>
              </a:rPr>
              <a:t>; service platform combines end-to-end systems management workflow with a comprehensive customer portal. More information about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can be found at </a:t>
            </a:r>
            <a:r>
              <a:rPr lang="en-US" sz="1200" u="sng" kern="1200" dirty="0" smtClean="0">
                <a:solidFill>
                  <a:schemeClr val="tx1"/>
                </a:solidFill>
                <a:latin typeface="Arial" pitchFamily="-65" charset="0"/>
                <a:ea typeface="ＭＳ Ｐゴシック" pitchFamily="-65" charset="-128"/>
                <a:cs typeface="ＭＳ Ｐゴシック" pitchFamily="-65" charset="-128"/>
                <a:hlinkClick r:id="rId3"/>
              </a:rPr>
              <a:t>http://www.terremark.com.</a:t>
            </a:r>
            <a:endParaRPr lang="nl-NL"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5A832F4-3265-4B49-8054-DFCDDF5C3F9E}" type="slidenum">
              <a:rPr lang="en-US">
                <a:latin typeface="Arial" pitchFamily="-109" charset="0"/>
                <a:ea typeface="ＭＳ Ｐゴシック" pitchFamily="-109" charset="-128"/>
                <a:cs typeface="ＭＳ Ｐゴシック" pitchFamily="-109" charset="-128"/>
              </a:rPr>
              <a:pPr/>
              <a:t>4</a:t>
            </a:fld>
            <a:endParaRPr lang="en-US" dirty="0">
              <a:latin typeface="Arial" pitchFamily="-109" charset="0"/>
              <a:ea typeface="ＭＳ Ｐゴシック" pitchFamily="-109" charset="-128"/>
              <a:cs typeface="ＭＳ Ｐゴシック" pitchFamily="-109" charset="-128"/>
            </a:endParaRPr>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flagship facility, the NAP of the Americas®, is one of the most significant telecommunications projects in the world.  The Tier-IV facility was the first purpose-built, carrier-neutral Network Access Point and is the only facility of its kind specifically designed to link Latin America with the rest of the world.</a:t>
            </a:r>
          </a:p>
          <a:p>
            <a:pPr eaLnBrk="1" hangingPunct="1"/>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kern="1200" dirty="0" smtClean="0">
                <a:solidFill>
                  <a:schemeClr val="tx1"/>
                </a:solidFill>
                <a:latin typeface="Arial" pitchFamily="-65" charset="0"/>
                <a:ea typeface="ＭＳ Ｐゴシック" pitchFamily="-65" charset="-128"/>
                <a:cs typeface="ＭＳ Ｐゴシック" pitchFamily="-65" charset="-128"/>
              </a:rPr>
              <a:t>Miami has been ranked as one of the top-five best interconnected cities in the world, ahead of San Francisco, Chicago and Washington, D.C.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NAP of the Americas makes Miami the only city in the U.S. where Optical, Ethernet, MPLS, Voice and Internet traffic is handed off in a single location.  The NAP of the Americas is located in downtown Miami, an area that has numerous telecommunications carrier facilities, fiber loops, international cable landings and multiple power grids. The convergence of telecommunications infrastructure is why global carriers, ISPs and other Internet-related businesses, educational institutions, and enterprises have chosen to become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clients. Switching the majority of South America, Central America and the Caribbean's layer-1, layer-2 and layer-3 traffic bound to more than 148 countries in the world, makes the NAP of the Americas the unrivaled gateway to the Americas.</a:t>
            </a:r>
          </a:p>
          <a:p>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kern="1200" dirty="0" smtClean="0">
                <a:solidFill>
                  <a:schemeClr val="tx1"/>
                </a:solidFill>
                <a:latin typeface="Arial" pitchFamily="-65" charset="0"/>
                <a:ea typeface="ＭＳ Ｐゴシック" pitchFamily="-65" charset="-128"/>
                <a:cs typeface="ＭＳ Ｐゴシック" pitchFamily="-65" charset="-128"/>
              </a:rPr>
              <a:t>This unique facility provides you with a secure, reliable carrier-neutral facility with direct backbone access to the world's major carriers. Via this massive connectivity, we can deliver to millions of businesses and consumers virtually anywhere in the world any available service from any network service provider in the world.</a:t>
            </a:r>
          </a:p>
          <a:p>
            <a:endParaRPr lang="en-US" sz="1200" b="1" kern="1200" dirty="0" smtClean="0">
              <a:solidFill>
                <a:schemeClr val="tx1"/>
              </a:solidFill>
              <a:latin typeface="Arial" pitchFamily="-65" charset="0"/>
              <a:ea typeface="ＭＳ Ｐゴシック" pitchFamily="-65" charset="-128"/>
              <a:cs typeface="ＭＳ Ｐゴシック" pitchFamily="-65" charset="-128"/>
            </a:endParaRPr>
          </a:p>
          <a:p>
            <a:r>
              <a:rPr lang="en-US" sz="1200" b="1" kern="1200" dirty="0" smtClean="0">
                <a:solidFill>
                  <a:schemeClr val="tx1"/>
                </a:solidFill>
                <a:latin typeface="Arial" pitchFamily="-65" charset="0"/>
                <a:ea typeface="ＭＳ Ｐゴシック" pitchFamily="-65" charset="-128"/>
                <a:cs typeface="ＭＳ Ｐゴシック" pitchFamily="-65" charset="-128"/>
              </a:rPr>
              <a:t>Building Features	</a:t>
            </a:r>
          </a:p>
          <a:p>
            <a:r>
              <a:rPr lang="en-US" sz="1200" kern="1200" dirty="0" smtClean="0">
                <a:solidFill>
                  <a:schemeClr val="tx1"/>
                </a:solidFill>
                <a:latin typeface="Arial" pitchFamily="-65" charset="0"/>
                <a:ea typeface="ＭＳ Ｐゴシック" pitchFamily="-65" charset="-128"/>
                <a:cs typeface="ＭＳ Ｐゴシック" pitchFamily="-65" charset="-128"/>
              </a:rPr>
              <a:t>750,000 square foot, purpose-built datacenter	</a:t>
            </a:r>
          </a:p>
          <a:p>
            <a:r>
              <a:rPr lang="en-US" sz="1200" kern="1200" dirty="0" smtClean="0">
                <a:solidFill>
                  <a:schemeClr val="tx1"/>
                </a:solidFill>
                <a:latin typeface="Arial" pitchFamily="-65" charset="0"/>
                <a:ea typeface="ＭＳ Ｐゴシック" pitchFamily="-65" charset="-128"/>
                <a:cs typeface="ＭＳ Ｐゴシック" pitchFamily="-65" charset="-128"/>
              </a:rPr>
              <a:t>Tier IV facility with N+2 power and cooling infrastructure	</a:t>
            </a:r>
          </a:p>
          <a:p>
            <a:r>
              <a:rPr lang="en-US" sz="1200" kern="1200" dirty="0" smtClean="0">
                <a:solidFill>
                  <a:schemeClr val="tx1"/>
                </a:solidFill>
                <a:latin typeface="Arial" pitchFamily="-65" charset="0"/>
                <a:ea typeface="ＭＳ Ｐゴシック" pitchFamily="-65" charset="-128"/>
                <a:cs typeface="ＭＳ Ｐゴシック" pitchFamily="-65" charset="-128"/>
              </a:rPr>
              <a:t>Equipment floors 32 feet above sea level	</a:t>
            </a:r>
          </a:p>
          <a:p>
            <a:r>
              <a:rPr lang="en-US" sz="1200" kern="1200" dirty="0" smtClean="0">
                <a:solidFill>
                  <a:schemeClr val="tx1"/>
                </a:solidFill>
                <a:latin typeface="Arial" pitchFamily="-65" charset="0"/>
                <a:ea typeface="ＭＳ Ｐゴシック" pitchFamily="-65" charset="-128"/>
                <a:cs typeface="ＭＳ Ｐゴシック" pitchFamily="-65" charset="-128"/>
              </a:rPr>
              <a:t>Roof slope designed to aid in drainage of floodwater in excess of 100-year storm intensity assisted by 18 rooftop drains	</a:t>
            </a:r>
          </a:p>
          <a:p>
            <a:r>
              <a:rPr lang="en-US" sz="1200" kern="1200" dirty="0" smtClean="0">
                <a:solidFill>
                  <a:schemeClr val="tx1"/>
                </a:solidFill>
                <a:latin typeface="Arial" pitchFamily="-65" charset="0"/>
                <a:ea typeface="ＭＳ Ｐゴシック" pitchFamily="-65" charset="-128"/>
                <a:cs typeface="ＭＳ Ｐゴシック" pitchFamily="-65" charset="-128"/>
              </a:rPr>
              <a:t>Designed to withstand a Category 5 hurricane with approximately 19 million pounds of concrete roof ballast	</a:t>
            </a:r>
          </a:p>
          <a:p>
            <a:r>
              <a:rPr lang="en-US" sz="1200" kern="1200" dirty="0" smtClean="0">
                <a:solidFill>
                  <a:schemeClr val="tx1"/>
                </a:solidFill>
                <a:latin typeface="Arial" pitchFamily="-65" charset="0"/>
                <a:ea typeface="ＭＳ Ｐゴシック" pitchFamily="-65" charset="-128"/>
                <a:cs typeface="ＭＳ Ｐゴシック" pitchFamily="-65" charset="-128"/>
              </a:rPr>
              <a:t>7 inch thick steel reinforced concrete exterior panels	</a:t>
            </a:r>
          </a:p>
          <a:p>
            <a:r>
              <a:rPr lang="en-US" sz="1200" kern="1200" dirty="0" smtClean="0">
                <a:solidFill>
                  <a:schemeClr val="tx1"/>
                </a:solidFill>
                <a:latin typeface="Arial" pitchFamily="-65" charset="0"/>
                <a:ea typeface="ＭＳ Ｐゴシック" pitchFamily="-65" charset="-128"/>
                <a:cs typeface="ＭＳ Ｐゴシック" pitchFamily="-65" charset="-128"/>
              </a:rPr>
              <a:t>The building is outside FEMA 500-year designated flood zone	</a:t>
            </a:r>
          </a:p>
          <a:p>
            <a:endParaRPr lang="en-US" sz="1200" kern="1200" dirty="0" smtClean="0">
              <a:solidFill>
                <a:schemeClr val="tx1"/>
              </a:solidFill>
              <a:latin typeface="Arial" pitchFamily="-65" charset="0"/>
              <a:ea typeface="ＭＳ Ｐゴシック" pitchFamily="-65" charset="-128"/>
              <a:cs typeface="ＭＳ Ｐゴシック" pitchFamily="-65" charset="-128"/>
            </a:endParaRPr>
          </a:p>
          <a:p>
            <a:r>
              <a:rPr lang="en-US" sz="1200" b="1" kern="1200" dirty="0" smtClean="0">
                <a:solidFill>
                  <a:schemeClr val="tx1"/>
                </a:solidFill>
                <a:latin typeface="Arial" pitchFamily="-65" charset="0"/>
                <a:ea typeface="ＭＳ Ｐゴシック" pitchFamily="-65" charset="-128"/>
                <a:cs typeface="ＭＳ Ｐゴシック" pitchFamily="-65" charset="-128"/>
              </a:rPr>
              <a:t>Physical Security</a:t>
            </a:r>
          </a:p>
          <a:p>
            <a:r>
              <a:rPr lang="en-US" sz="1200" b="0" kern="1200" dirty="0" smtClean="0">
                <a:solidFill>
                  <a:schemeClr val="tx1"/>
                </a:solidFill>
                <a:latin typeface="Arial" pitchFamily="-65" charset="0"/>
                <a:ea typeface="ＭＳ Ｐゴシック" pitchFamily="-65" charset="-128"/>
                <a:cs typeface="ＭＳ Ｐゴシック" pitchFamily="-65" charset="-128"/>
              </a:rPr>
              <a:t>The NAP of the Americas has a centrally-located Command Center manned by security personnel 24 hours a day, 7 days a week, 365 days a year. Security personnel monitor all security cameras, guard building entrance and exit access points, and control key card access to elevators, floors and roof areas. In addition, environmental sensors notify tenants and mobilize rescue in case of emergency.</a:t>
            </a:r>
            <a:endParaRPr lang="nl-NL" b="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pitchFamily="-65" charset="0"/>
                <a:ea typeface="ＭＳ Ｐゴシック" pitchFamily="-65" charset="-128"/>
                <a:cs typeface="ＭＳ Ｐゴシック" pitchFamily="-65" charset="-128"/>
              </a:rPr>
              <a:t>More than 160 global carriers exchange data at the NAP of the Americas.  Currently, seven Tier 1 service providers provide us with our upstream access to the global Internet. This gives us unparalleled routing table access and multi-homing capabilities.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requires these service providers to have at least OC-48 capacity to maintain connectivity to our network. With such a wide selection of 15 domestic fiber backbones in our facilities, we are then able to provide heightened performance and quickly add virtually any approved carrier required by our downstream clients.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continuously tests each backbone provider for latency performance statistics and compares them to client requirements to ensure SLA compliance.</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Terremark’s</a:t>
            </a:r>
            <a:r>
              <a:rPr lang="en-US" dirty="0" smtClean="0"/>
              <a:t> Security Operations Center (SOC) is part of </a:t>
            </a:r>
            <a:r>
              <a:rPr lang="en-US" dirty="0" err="1" smtClean="0"/>
              <a:t>Terremark</a:t>
            </a:r>
            <a:r>
              <a:rPr lang="en-US" baseline="0" dirty="0" smtClean="0"/>
              <a:t> Operations and located in the Network Operations Center in the NAP of the Americas. Our team of skilled security analysts monitor our customers and internal information security 24/7. </a:t>
            </a:r>
          </a:p>
          <a:p>
            <a:r>
              <a:rPr lang="en-US" baseline="0" dirty="0" smtClean="0"/>
              <a:t>The slide points out most of the security solutions we provide.</a:t>
            </a:r>
          </a:p>
          <a:p>
            <a:r>
              <a:rPr lang="en-US" baseline="0" dirty="0" smtClean="0"/>
              <a:t>We offer all of these quality services to customers and are considered a Managed Security Service Provider (MSSP).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a:t>
            </a:r>
            <a:r>
              <a:rPr lang="en-US" baseline="0" dirty="0" smtClean="0"/>
              <a:t> Security reports are released at different intervals throughout the year depending on the sponsor. Generally these reports are by vendors and show their results. The favored reports are those by vendor neutral entities such as the SANS, US Cert, and Verizon business which deal with actual data breaches:</a:t>
            </a:r>
          </a:p>
          <a:p>
            <a:endParaRPr lang="en-US" baseline="0" dirty="0" smtClean="0"/>
          </a:p>
          <a:p>
            <a:r>
              <a:rPr lang="en-US" baseline="0" dirty="0" smtClean="0"/>
              <a:t>Verizon: http://newscenter.verizon.com/press-releases/verizon/2009/verizon-business-2009-data.html</a:t>
            </a:r>
          </a:p>
          <a:p>
            <a:r>
              <a:rPr lang="en-US" dirty="0" smtClean="0"/>
              <a:t>SANS Top Security Risk: http://</a:t>
            </a:r>
            <a:r>
              <a:rPr lang="en-US" dirty="0" err="1" smtClean="0"/>
              <a:t>www.sans.org</a:t>
            </a:r>
            <a:r>
              <a:rPr lang="en-US" dirty="0" smtClean="0"/>
              <a:t>/top-cyber-security-risks/</a:t>
            </a:r>
          </a:p>
          <a:p>
            <a:r>
              <a:rPr lang="en-US" dirty="0" smtClean="0"/>
              <a:t>SANS Internet Storm Center: </a:t>
            </a:r>
            <a:r>
              <a:rPr lang="en-US" dirty="0" smtClean="0">
                <a:hlinkClick r:id="rId3"/>
              </a:rPr>
              <a:t>http://isc.sans.org/</a:t>
            </a:r>
            <a:endParaRPr lang="en-US" dirty="0" smtClean="0"/>
          </a:p>
          <a:p>
            <a:r>
              <a:rPr lang="en-US" dirty="0" smtClean="0"/>
              <a:t>Symantec State of Security Report - </a:t>
            </a:r>
            <a:r>
              <a:rPr lang="en-US" dirty="0" err="1" smtClean="0"/>
              <a:t>http://www.symantec.com/about/news/resources/press_kits/detail.jsp?pkid</a:t>
            </a:r>
            <a:r>
              <a:rPr lang="en-US" dirty="0" smtClean="0"/>
              <a:t>=sesreport2010</a:t>
            </a:r>
          </a:p>
          <a:p>
            <a:r>
              <a:rPr lang="en-US" dirty="0" smtClean="0"/>
              <a:t>US Cert - </a:t>
            </a:r>
            <a:r>
              <a:rPr lang="en-US" dirty="0" err="1" smtClean="0"/>
              <a:t>http://www.us-cert.gov</a:t>
            </a:r>
            <a:r>
              <a:rPr lang="en-US" dirty="0" smtClean="0"/>
              <a:t>/</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err="1" smtClean="0">
                <a:solidFill>
                  <a:schemeClr val="tx1"/>
                </a:solidFill>
                <a:latin typeface="Arial" pitchFamily="-65" charset="0"/>
                <a:ea typeface="ＭＳ Ｐゴシック" pitchFamily="-65" charset="-128"/>
                <a:cs typeface="ＭＳ Ｐゴシック" pitchFamily="-65" charset="-128"/>
              </a:rPr>
              <a:t>DataLossDB</a:t>
            </a:r>
            <a:r>
              <a:rPr lang="en-US" sz="1200" b="0" kern="1200" dirty="0" smtClean="0">
                <a:solidFill>
                  <a:schemeClr val="tx1"/>
                </a:solidFill>
                <a:latin typeface="Arial" pitchFamily="-65" charset="0"/>
                <a:ea typeface="ＭＳ Ｐゴシック" pitchFamily="-65" charset="-128"/>
                <a:cs typeface="ＭＳ Ｐゴシック" pitchFamily="-65" charset="-128"/>
              </a:rPr>
              <a:t> is a research project aimed at documenting known and reported data loss incidents and data breaches world-wide.</a:t>
            </a:r>
            <a:endParaRPr lang="en-US" b="0" dirty="0" smtClean="0"/>
          </a:p>
          <a:p>
            <a:r>
              <a:rPr lang="en-US" dirty="0" err="1" smtClean="0"/>
              <a:t>PrivacyRights.org</a:t>
            </a:r>
            <a:r>
              <a:rPr lang="en-US" dirty="0" smtClean="0"/>
              <a:t> - </a:t>
            </a:r>
            <a:r>
              <a:rPr lang="en-US" sz="1200" kern="1200" dirty="0" smtClean="0">
                <a:solidFill>
                  <a:schemeClr val="tx1"/>
                </a:solidFill>
                <a:latin typeface="Arial" pitchFamily="-65" charset="0"/>
                <a:ea typeface="ＭＳ Ｐゴシック" pitchFamily="-65" charset="-128"/>
                <a:cs typeface="ＭＳ Ｐゴシック" pitchFamily="-65" charset="-128"/>
              </a:rPr>
              <a:t>A nonprofit consumer education and advocacy project whose purpose is to advocate for consumers' </a:t>
            </a:r>
            <a:r>
              <a:rPr lang="en-US" sz="1200" b="1" kern="1200" dirty="0" smtClean="0">
                <a:solidFill>
                  <a:schemeClr val="tx1"/>
                </a:solidFill>
                <a:latin typeface="Arial" pitchFamily="-65" charset="0"/>
                <a:ea typeface="ＭＳ Ｐゴシック" pitchFamily="-65" charset="-128"/>
                <a:cs typeface="ＭＳ Ｐゴシック" pitchFamily="-65" charset="-128"/>
              </a:rPr>
              <a:t>privacy rights in public policy proceedings.</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Arial" pitchFamily="-65" charset="0"/>
                <a:ea typeface="ＭＳ Ｐゴシック" pitchFamily="-65" charset="-128"/>
                <a:cs typeface="ＭＳ Ｐゴシック" pitchFamily="-65" charset="-128"/>
              </a:rPr>
              <a:t>Sun Tzu:</a:t>
            </a:r>
          </a:p>
          <a:p>
            <a:r>
              <a:rPr lang="en-US" sz="1200" b="1" kern="1200" dirty="0" smtClean="0">
                <a:solidFill>
                  <a:schemeClr val="tx1"/>
                </a:solidFill>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a:t>
            </a:r>
            <a:endParaRPr lang="en-US" dirty="0" smtClean="0"/>
          </a:p>
          <a:p>
            <a:endParaRPr lang="en-US" dirty="0" smtClean="0"/>
          </a:p>
          <a:p>
            <a:r>
              <a:rPr lang="en-US" dirty="0" smtClean="0"/>
              <a:t>Art of War for Security Managers: </a:t>
            </a:r>
            <a:r>
              <a:rPr lang="en-US" sz="1200" b="0" kern="1200" dirty="0" smtClean="0">
                <a:solidFill>
                  <a:schemeClr val="tx1"/>
                </a:solidFill>
                <a:latin typeface="Arial" pitchFamily="-65" charset="0"/>
                <a:ea typeface="ＭＳ Ｐゴシック" pitchFamily="-65" charset="-128"/>
                <a:cs typeface="ＭＳ Ｐゴシック" pitchFamily="-65" charset="-128"/>
              </a:rPr>
              <a:t>http://www.elsevier.com/wps/find/bookdescription.cws_home/712202/description#description</a:t>
            </a:r>
            <a:endParaRPr lang="en-US" b="0" dirty="0" smtClean="0"/>
          </a:p>
          <a:p>
            <a:endParaRPr lang="en-US" dirty="0" smtClean="0"/>
          </a:p>
          <a:p>
            <a:r>
              <a:rPr lang="en-US" dirty="0" smtClean="0"/>
              <a:t>To</a:t>
            </a:r>
            <a:r>
              <a:rPr lang="en-US" baseline="0" dirty="0" smtClean="0"/>
              <a:t> properly analyze emerging threats we need to answer a few questions:</a:t>
            </a:r>
          </a:p>
          <a:p>
            <a:pPr marL="228600" indent="-228600">
              <a:buAutoNum type="arabicPeriod"/>
            </a:pPr>
            <a:r>
              <a:rPr lang="en-US" baseline="0" dirty="0" smtClean="0"/>
              <a:t>Who is attacking? Know your enemy</a:t>
            </a:r>
          </a:p>
          <a:p>
            <a:pPr marL="228600" indent="-228600">
              <a:buAutoNum type="arabicPeriod"/>
            </a:pPr>
            <a:r>
              <a:rPr lang="en-US" baseline="0" dirty="0" smtClean="0"/>
              <a:t>Know what your enemy is after.</a:t>
            </a:r>
          </a:p>
          <a:p>
            <a:pPr marL="228600" indent="-228600">
              <a:buAutoNum type="arabicPeriod"/>
            </a:pPr>
            <a:r>
              <a:rPr lang="en-US" baseline="0" dirty="0" smtClean="0"/>
              <a:t>Know how your enemy is attacking.</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3810000" y="228600"/>
            <a:ext cx="5029200" cy="1143000"/>
          </a:xfrm>
        </p:spPr>
        <p:txBody>
          <a:bodyPr/>
          <a:lstStyle>
            <a:lvl1pPr algn="r">
              <a:defRPr sz="2000"/>
            </a:lvl1pPr>
          </a:lstStyle>
          <a:p>
            <a:r>
              <a:rPr lang="en-US"/>
              <a:t>Click to edit Master title style</a:t>
            </a:r>
          </a:p>
        </p:txBody>
      </p:sp>
      <p:sp>
        <p:nvSpPr>
          <p:cNvPr id="47107" name="Rectangle 3"/>
          <p:cNvSpPr>
            <a:spLocks noGrp="1" noChangeArrowheads="1"/>
          </p:cNvSpPr>
          <p:nvPr>
            <p:ph type="subTitle" idx="1"/>
          </p:nvPr>
        </p:nvSpPr>
        <p:spPr>
          <a:xfrm>
            <a:off x="4495800" y="914400"/>
            <a:ext cx="4343400" cy="762000"/>
          </a:xfrm>
        </p:spPr>
        <p:txBody>
          <a:bodyPr/>
          <a:lstStyle>
            <a:lvl1pPr marL="0" indent="0" algn="r">
              <a:buFont typeface="Times" pitchFamily="-65" charset="0"/>
              <a:buNone/>
              <a:defRPr sz="1800"/>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3F1BED9F-E575-5D45-AA8A-3EB94C80ED1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D23DDC7-DA4C-1C45-AB41-3574C0FD902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3627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E7C334E-C6CE-A947-841E-C021F1FAE3D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xfrm>
            <a:off x="3600450" y="62865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pPr>
              <a:defRPr/>
            </a:pPr>
            <a:fld id="{F2B01EB1-4969-4B37-897E-A79F91483009}"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CAB705B-F357-7D4E-B7F3-BEC5DC6AE97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3108F25-8066-6443-80D6-E2412D4ACDC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144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9144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31F7889-8223-4048-9A38-6D98CCBDBAF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C2F81B0E-2888-374C-A180-4D19734D858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1AC6FEA1-5A8F-EA46-B566-15DBE768A23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4FA6E14-F648-634A-A896-644C96B3DE1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324CF3A9-855D-3C41-AACD-A2AF394062D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BB649E8-8BC8-DA4C-9B9A-1A82B6B87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777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 y="914400"/>
            <a:ext cx="86868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F259D569-D772-B949-8AF3-44BE87CB8C1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 id="2147483685" r:id="rId13"/>
    <p:sldLayoutId id="2147483687" r:id="rId14"/>
  </p:sldLayoutIdLst>
  <p:txStyles>
    <p:titleStyle>
      <a:lvl1pPr algn="l" rtl="0" eaLnBrk="0" fontAlgn="base" hangingPunct="0">
        <a:spcBef>
          <a:spcPct val="0"/>
        </a:spcBef>
        <a:spcAft>
          <a:spcPct val="0"/>
        </a:spcAft>
        <a:defRPr sz="2400">
          <a:solidFill>
            <a:srgbClr val="941B1E"/>
          </a:solidFill>
          <a:latin typeface="+mj-lt"/>
          <a:ea typeface="+mj-ea"/>
          <a:cs typeface="+mj-cs"/>
        </a:defRPr>
      </a:lvl1pPr>
      <a:lvl2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2pPr>
      <a:lvl3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3pPr>
      <a:lvl4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4pPr>
      <a:lvl5pPr algn="l" rtl="0" eaLnBrk="0" fontAlgn="base" hangingPunct="0">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5pPr>
      <a:lvl6pPr marL="4572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6pPr>
      <a:lvl7pPr marL="9144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7pPr>
      <a:lvl8pPr marL="13716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8pPr>
      <a:lvl9pPr marL="1828800" algn="l" rtl="0" fontAlgn="base">
        <a:spcBef>
          <a:spcPct val="0"/>
        </a:spcBef>
        <a:spcAft>
          <a:spcPct val="0"/>
        </a:spcAft>
        <a:defRPr sz="2400">
          <a:solidFill>
            <a:srgbClr val="941B1E"/>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lr>
          <a:srgbClr val="941B1E"/>
        </a:buClr>
        <a:buFont typeface="Times"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941B1E"/>
        </a:buClr>
        <a:buFont typeface="Times" charset="0"/>
        <a:buChar char="•"/>
        <a:defRPr sz="2000">
          <a:solidFill>
            <a:schemeClr val="tx1"/>
          </a:solidFill>
          <a:latin typeface="+mn-lt"/>
          <a:ea typeface="+mn-ea"/>
        </a:defRPr>
      </a:lvl2pPr>
      <a:lvl3pPr marL="1143000" indent="-228600" algn="l" rtl="0" eaLnBrk="0" fontAlgn="base" hangingPunct="0">
        <a:spcBef>
          <a:spcPct val="20000"/>
        </a:spcBef>
        <a:spcAft>
          <a:spcPct val="0"/>
        </a:spcAft>
        <a:buClr>
          <a:srgbClr val="941B1E"/>
        </a:buClr>
        <a:buFont typeface="Times" charset="0"/>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941B1E"/>
        </a:buClr>
        <a:buFont typeface="Times" charset="0"/>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941B1E"/>
        </a:buClr>
        <a:buFont typeface="Times" charset="0"/>
        <a:buChar char="•"/>
        <a:defRPr sz="1600">
          <a:solidFill>
            <a:schemeClr val="tx1"/>
          </a:solidFill>
          <a:latin typeface="+mn-lt"/>
          <a:ea typeface="+mn-ea"/>
        </a:defRPr>
      </a:lvl5pPr>
      <a:lvl6pPr marL="25146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6pPr>
      <a:lvl7pPr marL="29718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7pPr>
      <a:lvl8pPr marL="34290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8pPr>
      <a:lvl9pPr marL="3886200" indent="-228600" algn="l" rtl="0" fontAlgn="base">
        <a:spcBef>
          <a:spcPct val="20000"/>
        </a:spcBef>
        <a:spcAft>
          <a:spcPct val="0"/>
        </a:spcAft>
        <a:buClr>
          <a:srgbClr val="941B1E"/>
        </a:buClr>
        <a:buFont typeface="Times" pitchFamily="-65"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isc.sans.org/" TargetMode="External"/><Relationship Id="rId4" Type="http://schemas.openxmlformats.org/officeDocument/2006/relationships/image" Target="../media/image14.jpeg"/><Relationship Id="rId5" Type="http://schemas.openxmlformats.org/officeDocument/2006/relationships/image" Target="../media/image15.gif"/><Relationship Id="rId6"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datalossdb.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1981200" y="914400"/>
            <a:ext cx="5029200" cy="1447800"/>
          </a:xfrm>
        </p:spPr>
        <p:txBody>
          <a:bodyPr/>
          <a:lstStyle/>
          <a:p>
            <a:pPr algn="ctr" eaLnBrk="1" hangingPunct="1"/>
            <a:r>
              <a:rPr lang="en-US" sz="3200" dirty="0" smtClean="0"/>
              <a:t>Emerging Threats to Infrastructure</a:t>
            </a:r>
            <a:br>
              <a:rPr lang="en-US" sz="3200" dirty="0" smtClean="0"/>
            </a:br>
            <a:endParaRPr lang="en-US" dirty="0"/>
          </a:p>
        </p:txBody>
      </p:sp>
      <p:sp>
        <p:nvSpPr>
          <p:cNvPr id="14339" name="Subtitle 2"/>
          <p:cNvSpPr>
            <a:spLocks noGrp="1"/>
          </p:cNvSpPr>
          <p:nvPr>
            <p:ph type="subTitle" idx="1"/>
          </p:nvPr>
        </p:nvSpPr>
        <p:spPr>
          <a:xfrm>
            <a:off x="2324100" y="4114800"/>
            <a:ext cx="4343400" cy="762000"/>
          </a:xfrm>
        </p:spPr>
        <p:txBody>
          <a:bodyPr/>
          <a:lstStyle/>
          <a:p>
            <a:pPr algn="ctr" eaLnBrk="1" hangingPunct="1">
              <a:buFont typeface="Times" charset="0"/>
              <a:buNone/>
            </a:pPr>
            <a:r>
              <a:rPr lang="en-US" dirty="0" smtClean="0"/>
              <a:t>Jorge Orchilles</a:t>
            </a:r>
          </a:p>
          <a:p>
            <a:pPr algn="ctr" eaLnBrk="1" hangingPunct="1">
              <a:buFont typeface="Times" charset="0"/>
              <a:buNone/>
            </a:pPr>
            <a:r>
              <a:rPr lang="en-US" dirty="0" smtClean="0"/>
              <a:t>Security Analyst</a:t>
            </a:r>
          </a:p>
          <a:p>
            <a:pPr algn="ctr" eaLnBrk="1" hangingPunct="1">
              <a:buFont typeface="Times" charset="0"/>
              <a:buNone/>
            </a:pPr>
            <a:endParaRPr lang="en-US" sz="1200" dirty="0" smtClean="0"/>
          </a:p>
          <a:p>
            <a:pPr algn="ctr" eaLnBrk="1" hangingPunct="1">
              <a:buFont typeface="Times" charset="0"/>
              <a:buNone/>
            </a:pPr>
            <a:r>
              <a:rPr lang="en-US" dirty="0" smtClean="0"/>
              <a:t>Jacksonville ISACA</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enemy</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attacking?</a:t>
            </a:r>
            <a:endParaRPr lang="en-US" dirty="0"/>
          </a:p>
        </p:txBody>
      </p:sp>
      <p:pic>
        <p:nvPicPr>
          <p:cNvPr id="4" name="Picture 4" descr="Gonzalez Artical.bmp"/>
          <p:cNvPicPr>
            <a:picLocks noChangeAspect="1"/>
          </p:cNvPicPr>
          <p:nvPr/>
        </p:nvPicPr>
        <p:blipFill>
          <a:blip r:embed="rId3" cstate="print"/>
          <a:srcRect/>
          <a:stretch>
            <a:fillRect/>
          </a:stretch>
        </p:blipFill>
        <p:spPr bwMode="auto">
          <a:xfrm>
            <a:off x="4648200" y="457200"/>
            <a:ext cx="4027397" cy="3581400"/>
          </a:xfrm>
          <a:prstGeom prst="rect">
            <a:avLst/>
          </a:prstGeom>
          <a:noFill/>
          <a:ln w="9525">
            <a:noFill/>
            <a:miter lim="800000"/>
            <a:headEnd/>
            <a:tailEnd/>
          </a:ln>
        </p:spPr>
      </p:pic>
      <p:sp>
        <p:nvSpPr>
          <p:cNvPr id="5" name="Text Placeholder 2"/>
          <p:cNvSpPr txBox="1">
            <a:spLocks/>
          </p:cNvSpPr>
          <p:nvPr/>
        </p:nvSpPr>
        <p:spPr bwMode="auto">
          <a:xfrm>
            <a:off x="228600" y="838200"/>
            <a:ext cx="403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Organized Crime</a:t>
            </a:r>
          </a:p>
          <a:p>
            <a:pPr marL="342900" indent="-342900">
              <a:spcBef>
                <a:spcPct val="20000"/>
              </a:spcBef>
              <a:buClr>
                <a:srgbClr val="941B1E"/>
              </a:buClr>
              <a:buFont typeface="Times" charset="0"/>
              <a:buChar char="•"/>
            </a:pPr>
            <a:r>
              <a:rPr lang="en-US" kern="0" dirty="0" smtClean="0">
                <a:latin typeface="+mn-lt"/>
                <a:ea typeface="+mn-ea"/>
                <a:cs typeface="+mn-cs"/>
              </a:rPr>
              <a:t>Well Meaning Insider</a:t>
            </a:r>
          </a:p>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Malicious Insider</a:t>
            </a:r>
          </a:p>
          <a:p>
            <a:pPr marL="342900" indent="-342900">
              <a:spcBef>
                <a:spcPct val="20000"/>
              </a:spcBef>
              <a:buClr>
                <a:srgbClr val="941B1E"/>
              </a:buClr>
              <a:buFont typeface="Times" charset="0"/>
              <a:buChar char="•"/>
            </a:pPr>
            <a:r>
              <a:rPr lang="en-US" kern="0" dirty="0" smtClean="0">
                <a:latin typeface="+mn-lt"/>
                <a:ea typeface="+mn-ea"/>
                <a:cs typeface="+mn-cs"/>
              </a:rPr>
              <a:t>Script Kiddies</a:t>
            </a:r>
          </a:p>
          <a:p>
            <a:pPr marL="342900" indent="-342900">
              <a:spcBef>
                <a:spcPct val="20000"/>
              </a:spcBef>
              <a:buClr>
                <a:srgbClr val="941B1E"/>
              </a:buClr>
              <a:buFont typeface="Times" charset="0"/>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Screen shot 2010-03-16 at 9.21.17 AM.png"/>
          <p:cNvPicPr>
            <a:picLocks noChangeAspect="1"/>
          </p:cNvPicPr>
          <p:nvPr/>
        </p:nvPicPr>
        <p:blipFill>
          <a:blip r:embed="rId4"/>
          <a:stretch>
            <a:fillRect/>
          </a:stretch>
        </p:blipFill>
        <p:spPr>
          <a:xfrm>
            <a:off x="228600" y="3200400"/>
            <a:ext cx="4132981" cy="22479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Motivation (</a:t>
            </a:r>
            <a:r>
              <a:rPr lang="en-US" dirty="0" err="1" smtClean="0"/>
              <a:t>botnets</a:t>
            </a:r>
            <a:r>
              <a:rPr lang="en-US" dirty="0" smtClean="0"/>
              <a:t>)</a:t>
            </a:r>
            <a:endParaRPr lang="en-US" dirty="0"/>
          </a:p>
        </p:txBody>
      </p:sp>
      <p:sp>
        <p:nvSpPr>
          <p:cNvPr id="4" name="AutoShape 84"/>
          <p:cNvSpPr>
            <a:spLocks noChangeArrowheads="1"/>
          </p:cNvSpPr>
          <p:nvPr/>
        </p:nvSpPr>
        <p:spPr bwMode="auto">
          <a:xfrm>
            <a:off x="1651000" y="1146175"/>
            <a:ext cx="6705600" cy="515938"/>
          </a:xfrm>
          <a:prstGeom prst="roundRect">
            <a:avLst>
              <a:gd name="adj" fmla="val 16667"/>
            </a:avLst>
          </a:prstGeom>
          <a:solidFill>
            <a:schemeClr val="bg1"/>
          </a:solidFill>
          <a:ln w="25400">
            <a:solidFill>
              <a:srgbClr val="808080"/>
            </a:solidFill>
            <a:round/>
            <a:headEnd/>
            <a:tailEnd/>
          </a:ln>
          <a:effectLst>
            <a:outerShdw dist="35921" dir="2700000" algn="ctr" rotWithShape="0">
              <a:schemeClr val="bg2"/>
            </a:outerShdw>
          </a:effectLst>
        </p:spPr>
        <p:txBody>
          <a:bodyPr wrap="none" anchor="ctr"/>
          <a:lstStyle/>
          <a:p>
            <a:pPr algn="ctr">
              <a:defRPr/>
            </a:pPr>
            <a:endParaRPr lang="en-US" sz="1200">
              <a:ea typeface="Arial Unicode MS" pitchFamily="34" charset="-128"/>
              <a:cs typeface="Arial Unicode MS" pitchFamily="34" charset="-128"/>
            </a:endParaRPr>
          </a:p>
        </p:txBody>
      </p:sp>
      <p:sp>
        <p:nvSpPr>
          <p:cNvPr id="5" name="TextBox 8"/>
          <p:cNvSpPr txBox="1">
            <a:spLocks noChangeArrowheads="1"/>
          </p:cNvSpPr>
          <p:nvPr/>
        </p:nvSpPr>
        <p:spPr bwMode="auto">
          <a:xfrm>
            <a:off x="1152525" y="58213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2001</a:t>
            </a:r>
          </a:p>
        </p:txBody>
      </p:sp>
      <p:sp>
        <p:nvSpPr>
          <p:cNvPr id="6" name="TextBox 12"/>
          <p:cNvSpPr txBox="1">
            <a:spLocks noChangeArrowheads="1"/>
          </p:cNvSpPr>
          <p:nvPr/>
        </p:nvSpPr>
        <p:spPr bwMode="auto">
          <a:xfrm>
            <a:off x="7553325" y="5819775"/>
            <a:ext cx="520700" cy="274638"/>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2009</a:t>
            </a:r>
          </a:p>
        </p:txBody>
      </p:sp>
      <p:grpSp>
        <p:nvGrpSpPr>
          <p:cNvPr id="7" name="Group 87"/>
          <p:cNvGrpSpPr>
            <a:grpSpLocks/>
          </p:cNvGrpSpPr>
          <p:nvPr/>
        </p:nvGrpSpPr>
        <p:grpSpPr bwMode="auto">
          <a:xfrm>
            <a:off x="1849438" y="1277938"/>
            <a:ext cx="2347912" cy="304800"/>
            <a:chOff x="381000" y="1371600"/>
            <a:chExt cx="2347930" cy="304604"/>
          </a:xfrm>
        </p:grpSpPr>
        <p:sp>
          <p:nvSpPr>
            <p:cNvPr id="8" name="Rectangle 21"/>
            <p:cNvSpPr>
              <a:spLocks noChangeArrowheads="1"/>
            </p:cNvSpPr>
            <p:nvPr/>
          </p:nvSpPr>
          <p:spPr bwMode="auto">
            <a:xfrm>
              <a:off x="381000" y="13716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9" name="TextBox 23"/>
            <p:cNvSpPr txBox="1">
              <a:spLocks noChangeArrowheads="1"/>
            </p:cNvSpPr>
            <p:nvPr/>
          </p:nvSpPr>
          <p:spPr bwMode="auto">
            <a:xfrm>
              <a:off x="681040" y="1371600"/>
              <a:ext cx="2047890" cy="304604"/>
            </a:xfrm>
            <a:prstGeom prst="rect">
              <a:avLst/>
            </a:prstGeom>
            <a:noFill/>
            <a:ln w="9525">
              <a:noFill/>
              <a:miter lim="800000"/>
              <a:headEnd/>
              <a:tailEnd/>
            </a:ln>
          </p:spPr>
          <p:txBody>
            <a:bodyPr wrap="none">
              <a:prstTxWarp prst="textNoShape">
                <a:avLst/>
              </a:prstTxWarp>
              <a:spAutoFit/>
            </a:bodyPr>
            <a:lstStyle/>
            <a:p>
              <a:pPr algn="l"/>
              <a:r>
                <a:rPr lang="en-US" sz="1400" dirty="0">
                  <a:solidFill>
                    <a:schemeClr val="tx1"/>
                  </a:solidFill>
                  <a:ea typeface="Arial Unicode MS" charset="0"/>
                  <a:cs typeface="Arial Unicode MS" charset="0"/>
                </a:rPr>
                <a:t>Vandalism and publicity</a:t>
              </a:r>
            </a:p>
          </p:txBody>
        </p:sp>
      </p:grpSp>
      <p:grpSp>
        <p:nvGrpSpPr>
          <p:cNvPr id="10" name="Group 88"/>
          <p:cNvGrpSpPr>
            <a:grpSpLocks/>
          </p:cNvGrpSpPr>
          <p:nvPr/>
        </p:nvGrpSpPr>
        <p:grpSpPr bwMode="auto">
          <a:xfrm>
            <a:off x="4364038" y="1277938"/>
            <a:ext cx="1466850" cy="304800"/>
            <a:chOff x="381000" y="1749623"/>
            <a:chExt cx="1467069" cy="304604"/>
          </a:xfrm>
        </p:grpSpPr>
        <p:sp>
          <p:nvSpPr>
            <p:cNvPr id="11" name="Rectangle 22"/>
            <p:cNvSpPr>
              <a:spLocks noChangeArrowheads="1"/>
            </p:cNvSpPr>
            <p:nvPr/>
          </p:nvSpPr>
          <p:spPr bwMode="auto">
            <a:xfrm>
              <a:off x="381000" y="175260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2400">
                <a:solidFill>
                  <a:srgbClr val="FFFF00"/>
                </a:solidFill>
                <a:ea typeface="Arial Unicode MS" charset="0"/>
                <a:cs typeface="Arial Unicode MS" charset="0"/>
              </a:endParaRPr>
            </a:p>
          </p:txBody>
        </p:sp>
        <p:sp>
          <p:nvSpPr>
            <p:cNvPr id="12" name="TextBox 24"/>
            <p:cNvSpPr txBox="1">
              <a:spLocks noChangeArrowheads="1"/>
            </p:cNvSpPr>
            <p:nvPr/>
          </p:nvSpPr>
          <p:spPr bwMode="auto">
            <a:xfrm>
              <a:off x="685845" y="1749623"/>
              <a:ext cx="1162224" cy="304604"/>
            </a:xfrm>
            <a:prstGeom prst="rect">
              <a:avLst/>
            </a:prstGeom>
            <a:noFill/>
            <a:ln w="9525">
              <a:noFill/>
              <a:miter lim="800000"/>
              <a:headEnd/>
              <a:tailEnd/>
            </a:ln>
          </p:spPr>
          <p:txBody>
            <a:bodyPr wrap="none">
              <a:prstTxWarp prst="textNoShape">
                <a:avLst/>
              </a:prstTxWarp>
              <a:spAutoFit/>
            </a:bodyPr>
            <a:lstStyle/>
            <a:p>
              <a:pPr algn="l"/>
              <a:r>
                <a:rPr lang="en-US" sz="1400">
                  <a:solidFill>
                    <a:schemeClr val="tx1"/>
                  </a:solidFill>
                  <a:ea typeface="Arial Unicode MS" charset="0"/>
                  <a:cs typeface="Arial Unicode MS" charset="0"/>
                </a:rPr>
                <a:t>“Hacktivism”</a:t>
              </a:r>
            </a:p>
          </p:txBody>
        </p:sp>
      </p:grpSp>
      <p:grpSp>
        <p:nvGrpSpPr>
          <p:cNvPr id="13" name="Group 90"/>
          <p:cNvGrpSpPr>
            <a:grpSpLocks/>
          </p:cNvGrpSpPr>
          <p:nvPr/>
        </p:nvGrpSpPr>
        <p:grpSpPr bwMode="auto">
          <a:xfrm>
            <a:off x="6116638" y="1277938"/>
            <a:ext cx="2144712" cy="304800"/>
            <a:chOff x="381000" y="2130623"/>
            <a:chExt cx="2143821" cy="304604"/>
          </a:xfrm>
        </p:grpSpPr>
        <p:sp>
          <p:nvSpPr>
            <p:cNvPr id="14" name="Rectangle 20"/>
            <p:cNvSpPr>
              <a:spLocks noChangeArrowheads="1"/>
            </p:cNvSpPr>
            <p:nvPr/>
          </p:nvSpPr>
          <p:spPr bwMode="auto">
            <a:xfrm>
              <a:off x="381000" y="21336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15" name="TextBox 25"/>
            <p:cNvSpPr txBox="1">
              <a:spLocks noChangeArrowheads="1"/>
            </p:cNvSpPr>
            <p:nvPr/>
          </p:nvSpPr>
          <p:spPr bwMode="auto">
            <a:xfrm>
              <a:off x="685673" y="2130623"/>
              <a:ext cx="1839148" cy="304604"/>
            </a:xfrm>
            <a:prstGeom prst="rect">
              <a:avLst/>
            </a:prstGeom>
            <a:noFill/>
            <a:ln w="9525">
              <a:noFill/>
              <a:miter lim="800000"/>
              <a:headEnd/>
              <a:tailEnd/>
            </a:ln>
          </p:spPr>
          <p:txBody>
            <a:bodyPr wrap="none">
              <a:prstTxWarp prst="textNoShape">
                <a:avLst/>
              </a:prstTxWarp>
              <a:spAutoFit/>
            </a:bodyPr>
            <a:lstStyle/>
            <a:p>
              <a:pPr algn="l"/>
              <a:r>
                <a:rPr lang="en-US" sz="1400">
                  <a:solidFill>
                    <a:schemeClr val="tx1"/>
                  </a:solidFill>
                  <a:ea typeface="Arial Unicode MS" charset="0"/>
                  <a:cs typeface="Arial Unicode MS" charset="0"/>
                </a:rPr>
                <a:t>Financially motivated</a:t>
              </a:r>
            </a:p>
          </p:txBody>
        </p:sp>
      </p:grpSp>
      <p:grpSp>
        <p:nvGrpSpPr>
          <p:cNvPr id="16" name="Group 122"/>
          <p:cNvGrpSpPr>
            <a:grpSpLocks/>
          </p:cNvGrpSpPr>
          <p:nvPr/>
        </p:nvGrpSpPr>
        <p:grpSpPr bwMode="auto">
          <a:xfrm>
            <a:off x="2676525" y="3375025"/>
            <a:ext cx="2174875" cy="838200"/>
            <a:chOff x="3134487" y="4495800"/>
            <a:chExt cx="2172758" cy="838200"/>
          </a:xfrm>
        </p:grpSpPr>
        <p:sp>
          <p:nvSpPr>
            <p:cNvPr id="17" name="TextBox 14"/>
            <p:cNvSpPr txBox="1">
              <a:spLocks noChangeArrowheads="1"/>
            </p:cNvSpPr>
            <p:nvPr/>
          </p:nvSpPr>
          <p:spPr bwMode="auto">
            <a:xfrm>
              <a:off x="3134487" y="4495800"/>
              <a:ext cx="2172758" cy="8223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Blaster</a:t>
              </a:r>
            </a:p>
            <a:p>
              <a:pPr algn="ctr"/>
              <a:r>
                <a:rPr lang="en-US" sz="1200">
                  <a:solidFill>
                    <a:schemeClr val="tx1"/>
                  </a:solidFill>
                  <a:ea typeface="Arial Unicode MS" charset="0"/>
                  <a:cs typeface="Arial Unicode MS" charset="0"/>
                </a:rPr>
                <a:t>(Attacking Microsoft web site)</a:t>
              </a:r>
            </a:p>
            <a:p>
              <a:pPr algn="ctr"/>
              <a:r>
                <a:rPr lang="en-US" sz="1200">
                  <a:solidFill>
                    <a:schemeClr val="tx1"/>
                  </a:solidFill>
                  <a:ea typeface="Arial Unicode MS" charset="0"/>
                  <a:cs typeface="Arial Unicode MS" charset="0"/>
                </a:rPr>
                <a:t>2003</a:t>
              </a:r>
            </a:p>
            <a:p>
              <a:pPr algn="ctr"/>
              <a:endParaRPr lang="en-US" sz="1200">
                <a:solidFill>
                  <a:schemeClr val="tx1"/>
                </a:solidFill>
                <a:ea typeface="Arial Unicode MS" charset="0"/>
                <a:cs typeface="Arial Unicode MS" charset="0"/>
              </a:endParaRPr>
            </a:p>
          </p:txBody>
        </p:sp>
        <p:sp>
          <p:nvSpPr>
            <p:cNvPr id="18" name="Rectangle 29"/>
            <p:cNvSpPr>
              <a:spLocks noChangeArrowheads="1"/>
            </p:cNvSpPr>
            <p:nvPr/>
          </p:nvSpPr>
          <p:spPr bwMode="auto">
            <a:xfrm>
              <a:off x="4132974" y="5105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19" name="Group 73"/>
          <p:cNvGrpSpPr>
            <a:grpSpLocks/>
          </p:cNvGrpSpPr>
          <p:nvPr/>
        </p:nvGrpSpPr>
        <p:grpSpPr bwMode="auto">
          <a:xfrm>
            <a:off x="5080000" y="3082925"/>
            <a:ext cx="725488" cy="896938"/>
            <a:chOff x="3778" y="1553"/>
            <a:chExt cx="457" cy="565"/>
          </a:xfrm>
        </p:grpSpPr>
        <p:sp>
          <p:nvSpPr>
            <p:cNvPr id="20" name="TextBox 37"/>
            <p:cNvSpPr txBox="1">
              <a:spLocks noChangeArrowheads="1"/>
            </p:cNvSpPr>
            <p:nvPr/>
          </p:nvSpPr>
          <p:spPr bwMode="auto">
            <a:xfrm>
              <a:off x="3778" y="1553"/>
              <a:ext cx="457"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Storm</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21"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22" name="Group 51"/>
          <p:cNvGrpSpPr>
            <a:grpSpLocks/>
          </p:cNvGrpSpPr>
          <p:nvPr/>
        </p:nvGrpSpPr>
        <p:grpSpPr bwMode="auto">
          <a:xfrm>
            <a:off x="873125" y="3132138"/>
            <a:ext cx="1979613" cy="838200"/>
            <a:chOff x="3848861" y="3200400"/>
            <a:chExt cx="1979908" cy="838200"/>
          </a:xfrm>
        </p:grpSpPr>
        <p:sp>
          <p:nvSpPr>
            <p:cNvPr id="23" name="TextBox 52"/>
            <p:cNvSpPr txBox="1">
              <a:spLocks noChangeArrowheads="1"/>
            </p:cNvSpPr>
            <p:nvPr/>
          </p:nvSpPr>
          <p:spPr bwMode="auto">
            <a:xfrm>
              <a:off x="3848861" y="3200400"/>
              <a:ext cx="1979908" cy="63976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Unicode MS" charset="0"/>
                </a:rPr>
                <a:t>CodeRed</a:t>
              </a:r>
              <a:endParaRPr lang="en-US" sz="1200" dirty="0">
                <a:solidFill>
                  <a:schemeClr val="tx1"/>
                </a:solidFill>
                <a:ea typeface="Arial Unicode MS" charset="0"/>
                <a:cs typeface="Arial Unicode MS" charset="0"/>
              </a:endParaRPr>
            </a:p>
            <a:p>
              <a:pPr algn="ctr"/>
              <a:r>
                <a:rPr lang="en-US" sz="1200" dirty="0">
                  <a:solidFill>
                    <a:schemeClr val="tx1"/>
                  </a:solidFill>
                  <a:ea typeface="Arial Unicode MS" charset="0"/>
                  <a:cs typeface="Arial Unicode MS" charset="0"/>
                </a:rPr>
                <a:t>(Defacing IIS web servers)</a:t>
              </a:r>
            </a:p>
            <a:p>
              <a:pPr algn="ctr"/>
              <a:r>
                <a:rPr lang="en-US" sz="1200" dirty="0">
                  <a:solidFill>
                    <a:schemeClr val="tx1"/>
                  </a:solidFill>
                  <a:ea typeface="Arial Unicode MS" charset="0"/>
                  <a:cs typeface="Arial Unicode MS" charset="0"/>
                </a:rPr>
                <a:t>2001</a:t>
              </a:r>
            </a:p>
          </p:txBody>
        </p:sp>
        <p:sp>
          <p:nvSpPr>
            <p:cNvPr id="24" name="Rectangle 53"/>
            <p:cNvSpPr>
              <a:spLocks noChangeArrowheads="1"/>
            </p:cNvSpPr>
            <p:nvPr/>
          </p:nvSpPr>
          <p:spPr bwMode="auto">
            <a:xfrm>
              <a:off x="4742574" y="38100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5" name="Group 56"/>
          <p:cNvGrpSpPr>
            <a:grpSpLocks/>
          </p:cNvGrpSpPr>
          <p:nvPr/>
        </p:nvGrpSpPr>
        <p:grpSpPr bwMode="auto">
          <a:xfrm>
            <a:off x="1746250" y="3770313"/>
            <a:ext cx="1327150" cy="838200"/>
            <a:chOff x="4301059" y="3124200"/>
            <a:chExt cx="1328062" cy="838200"/>
          </a:xfrm>
        </p:grpSpPr>
        <p:sp>
          <p:nvSpPr>
            <p:cNvPr id="26" name="TextBox 57"/>
            <p:cNvSpPr txBox="1">
              <a:spLocks noChangeArrowheads="1"/>
            </p:cNvSpPr>
            <p:nvPr/>
          </p:nvSpPr>
          <p:spPr bwMode="auto">
            <a:xfrm>
              <a:off x="4301059" y="3124200"/>
              <a:ext cx="1328062"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Nimda</a:t>
              </a:r>
            </a:p>
            <a:p>
              <a:pPr algn="ctr"/>
              <a:r>
                <a:rPr lang="en-US" sz="1200">
                  <a:solidFill>
                    <a:schemeClr val="tx1"/>
                  </a:solidFill>
                  <a:ea typeface="Arial Unicode MS" charset="0"/>
                  <a:cs typeface="Arial Unicode MS" charset="0"/>
                </a:rPr>
                <a:t>(Installed Trojan)</a:t>
              </a:r>
            </a:p>
            <a:p>
              <a:pPr algn="ctr"/>
              <a:r>
                <a:rPr lang="en-US" sz="1200">
                  <a:solidFill>
                    <a:schemeClr val="tx1"/>
                  </a:solidFill>
                  <a:ea typeface="Arial Unicode MS" charset="0"/>
                  <a:cs typeface="Arial Unicode MS" charset="0"/>
                </a:rPr>
                <a:t>2001</a:t>
              </a:r>
            </a:p>
          </p:txBody>
        </p:sp>
        <p:sp>
          <p:nvSpPr>
            <p:cNvPr id="27" name="Rectangle 58"/>
            <p:cNvSpPr>
              <a:spLocks noChangeArrowheads="1"/>
            </p:cNvSpPr>
            <p:nvPr/>
          </p:nvSpPr>
          <p:spPr bwMode="auto">
            <a:xfrm>
              <a:off x="4807304" y="37338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8" name="Group 61"/>
          <p:cNvGrpSpPr>
            <a:grpSpLocks/>
          </p:cNvGrpSpPr>
          <p:nvPr/>
        </p:nvGrpSpPr>
        <p:grpSpPr bwMode="auto">
          <a:xfrm>
            <a:off x="2595563" y="4198938"/>
            <a:ext cx="1895475" cy="838200"/>
            <a:chOff x="3832940" y="3352800"/>
            <a:chExt cx="1896605" cy="838200"/>
          </a:xfrm>
        </p:grpSpPr>
        <p:sp>
          <p:nvSpPr>
            <p:cNvPr id="29" name="TextBox 62"/>
            <p:cNvSpPr txBox="1">
              <a:spLocks noChangeArrowheads="1"/>
            </p:cNvSpPr>
            <p:nvPr/>
          </p:nvSpPr>
          <p:spPr bwMode="auto">
            <a:xfrm>
              <a:off x="3832940" y="3352800"/>
              <a:ext cx="1896605"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Slammer</a:t>
              </a:r>
            </a:p>
            <a:p>
              <a:pPr algn="ctr"/>
              <a:r>
                <a:rPr lang="en-US" sz="1200">
                  <a:solidFill>
                    <a:schemeClr val="tx1"/>
                  </a:solidFill>
                  <a:ea typeface="Arial Unicode MS" charset="0"/>
                  <a:cs typeface="Arial Unicode MS" charset="0"/>
                </a:rPr>
                <a:t>(Attacking SQL websites)</a:t>
              </a:r>
            </a:p>
            <a:p>
              <a:pPr algn="ctr"/>
              <a:r>
                <a:rPr lang="en-US" sz="1200">
                  <a:solidFill>
                    <a:schemeClr val="tx1"/>
                  </a:solidFill>
                  <a:ea typeface="Arial Unicode MS" charset="0"/>
                  <a:cs typeface="Arial Unicode MS" charset="0"/>
                </a:rPr>
                <a:t>2003</a:t>
              </a:r>
            </a:p>
          </p:txBody>
        </p:sp>
        <p:sp>
          <p:nvSpPr>
            <p:cNvPr id="30" name="Rectangle 63"/>
            <p:cNvSpPr>
              <a:spLocks noChangeArrowheads="1"/>
            </p:cNvSpPr>
            <p:nvPr/>
          </p:nvSpPr>
          <p:spPr bwMode="auto">
            <a:xfrm>
              <a:off x="4666540" y="3962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31" name="Group 72"/>
          <p:cNvGrpSpPr>
            <a:grpSpLocks/>
          </p:cNvGrpSpPr>
          <p:nvPr/>
        </p:nvGrpSpPr>
        <p:grpSpPr bwMode="auto">
          <a:xfrm>
            <a:off x="4184650" y="4079875"/>
            <a:ext cx="1065213" cy="685800"/>
            <a:chOff x="6190744" y="3429000"/>
            <a:chExt cx="1065958" cy="685800"/>
          </a:xfrm>
        </p:grpSpPr>
        <p:sp>
          <p:nvSpPr>
            <p:cNvPr id="32" name="TextBox 73"/>
            <p:cNvSpPr txBox="1">
              <a:spLocks noChangeArrowheads="1"/>
            </p:cNvSpPr>
            <p:nvPr/>
          </p:nvSpPr>
          <p:spPr bwMode="auto">
            <a:xfrm>
              <a:off x="6190744" y="3429000"/>
              <a:ext cx="1065958" cy="45720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Agobot</a:t>
              </a:r>
            </a:p>
            <a:p>
              <a:pPr algn="ctr"/>
              <a:r>
                <a:rPr lang="en-US" sz="1200">
                  <a:solidFill>
                    <a:schemeClr val="tx1"/>
                  </a:solidFill>
                  <a:ea typeface="Arial Unicode MS" charset="0"/>
                  <a:cs typeface="Arial Unicode MS" charset="0"/>
                </a:rPr>
                <a:t>(DoS Botnet)</a:t>
              </a:r>
            </a:p>
          </p:txBody>
        </p:sp>
        <p:sp>
          <p:nvSpPr>
            <p:cNvPr id="33" name="Rectangle 74"/>
            <p:cNvSpPr>
              <a:spLocks noChangeArrowheads="1"/>
            </p:cNvSpPr>
            <p:nvPr/>
          </p:nvSpPr>
          <p:spPr bwMode="auto">
            <a:xfrm>
              <a:off x="6553200" y="38862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sp>
        <p:nvSpPr>
          <p:cNvPr id="34" name="TextBox 79"/>
          <p:cNvSpPr txBox="1">
            <a:spLocks noChangeArrowheads="1"/>
          </p:cNvSpPr>
          <p:nvPr/>
        </p:nvSpPr>
        <p:spPr bwMode="auto">
          <a:xfrm>
            <a:off x="4445000" y="58213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2005</a:t>
            </a:r>
          </a:p>
        </p:txBody>
      </p:sp>
      <p:grpSp>
        <p:nvGrpSpPr>
          <p:cNvPr id="35" name="Group 87"/>
          <p:cNvGrpSpPr>
            <a:grpSpLocks/>
          </p:cNvGrpSpPr>
          <p:nvPr/>
        </p:nvGrpSpPr>
        <p:grpSpPr bwMode="auto">
          <a:xfrm>
            <a:off x="3803650" y="4832350"/>
            <a:ext cx="1039813" cy="846138"/>
            <a:chOff x="2149304" y="3886195"/>
            <a:chExt cx="1039582" cy="845825"/>
          </a:xfrm>
        </p:grpSpPr>
        <p:sp>
          <p:nvSpPr>
            <p:cNvPr id="36"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37" name="TextBox 14"/>
            <p:cNvSpPr txBox="1">
              <a:spLocks noChangeArrowheads="1"/>
            </p:cNvSpPr>
            <p:nvPr/>
          </p:nvSpPr>
          <p:spPr bwMode="auto">
            <a:xfrm>
              <a:off x="2149304" y="3886195"/>
              <a:ext cx="1039582" cy="822021"/>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Republican </a:t>
              </a:r>
            </a:p>
            <a:p>
              <a:pPr algn="ctr"/>
              <a:r>
                <a:rPr lang="en-US" sz="1200">
                  <a:solidFill>
                    <a:schemeClr val="tx1"/>
                  </a:solidFill>
                  <a:ea typeface="Arial Unicode MS" charset="0"/>
                  <a:cs typeface="Arial Unicode MS" charset="0"/>
                </a:rPr>
                <a:t>website DoS</a:t>
              </a:r>
            </a:p>
            <a:p>
              <a:pPr algn="ctr"/>
              <a:r>
                <a:rPr lang="en-US" sz="1200">
                  <a:solidFill>
                    <a:schemeClr val="tx1"/>
                  </a:solidFill>
                  <a:ea typeface="Arial Unicode MS" charset="0"/>
                  <a:cs typeface="Arial Unicode MS" charset="0"/>
                </a:rPr>
                <a:t>2004</a:t>
              </a:r>
            </a:p>
            <a:p>
              <a:pPr algn="ctr"/>
              <a:endParaRPr lang="en-US" sz="1200">
                <a:solidFill>
                  <a:schemeClr val="tx1"/>
                </a:solidFill>
                <a:ea typeface="Arial Unicode MS" charset="0"/>
                <a:cs typeface="Arial Unicode MS" charset="0"/>
              </a:endParaRPr>
            </a:p>
          </p:txBody>
        </p:sp>
      </p:grpSp>
      <p:grpSp>
        <p:nvGrpSpPr>
          <p:cNvPr id="38" name="Group 87"/>
          <p:cNvGrpSpPr>
            <a:grpSpLocks/>
          </p:cNvGrpSpPr>
          <p:nvPr/>
        </p:nvGrpSpPr>
        <p:grpSpPr bwMode="auto">
          <a:xfrm>
            <a:off x="5724525" y="3889375"/>
            <a:ext cx="1539875" cy="838200"/>
            <a:chOff x="1892240" y="3894131"/>
            <a:chExt cx="1539486" cy="837889"/>
          </a:xfrm>
        </p:grpSpPr>
        <p:sp>
          <p:nvSpPr>
            <p:cNvPr id="39"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0" name="TextBox 14"/>
            <p:cNvSpPr txBox="1">
              <a:spLocks noChangeArrowheads="1"/>
            </p:cNvSpPr>
            <p:nvPr/>
          </p:nvSpPr>
          <p:spPr bwMode="auto">
            <a:xfrm>
              <a:off x="1892240" y="3894131"/>
              <a:ext cx="1539486" cy="82202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Estonia’s Web Sites</a:t>
              </a:r>
            </a:p>
            <a:p>
              <a:pPr algn="ctr"/>
              <a:r>
                <a:rPr lang="en-US" sz="1200">
                  <a:solidFill>
                    <a:schemeClr val="tx1"/>
                  </a:solidFill>
                  <a:ea typeface="Arial Unicode MS" charset="0"/>
                  <a:cs typeface="Arial Unicode MS" charset="0"/>
                </a:rPr>
                <a:t>DoS</a:t>
              </a:r>
            </a:p>
            <a:p>
              <a:pPr algn="ctr"/>
              <a:r>
                <a:rPr lang="en-US" sz="1200">
                  <a:solidFill>
                    <a:schemeClr val="tx1"/>
                  </a:solidFill>
                  <a:ea typeface="Arial Unicode MS" charset="0"/>
                  <a:cs typeface="Arial Unicode MS" charset="0"/>
                </a:rPr>
                <a:t>2007</a:t>
              </a:r>
            </a:p>
            <a:p>
              <a:pPr algn="ctr"/>
              <a:endParaRPr lang="en-US" sz="1200">
                <a:solidFill>
                  <a:schemeClr val="tx1"/>
                </a:solidFill>
                <a:ea typeface="Arial Unicode MS" charset="0"/>
                <a:cs typeface="Arial Unicode MS" charset="0"/>
              </a:endParaRPr>
            </a:p>
          </p:txBody>
        </p:sp>
      </p:grpSp>
      <p:sp>
        <p:nvSpPr>
          <p:cNvPr id="41" name="Line 63"/>
          <p:cNvSpPr>
            <a:spLocks noChangeShapeType="1"/>
          </p:cNvSpPr>
          <p:nvPr/>
        </p:nvSpPr>
        <p:spPr bwMode="auto">
          <a:xfrm>
            <a:off x="1223963" y="1990725"/>
            <a:ext cx="0" cy="3762375"/>
          </a:xfrm>
          <a:prstGeom prst="line">
            <a:avLst/>
          </a:prstGeom>
          <a:noFill/>
          <a:ln w="12700">
            <a:solidFill>
              <a:schemeClr val="tx1"/>
            </a:solidFill>
            <a:round/>
            <a:headEnd type="triangle" w="med" len="med"/>
            <a:tailEnd/>
          </a:ln>
        </p:spPr>
        <p:txBody>
          <a:bodyPr anchor="ctr">
            <a:prstTxWarp prst="textNoShape">
              <a:avLst/>
            </a:prstTxWarp>
          </a:bodyPr>
          <a:lstStyle/>
          <a:p>
            <a:endParaRPr lang="en-US"/>
          </a:p>
        </p:txBody>
      </p:sp>
      <p:sp>
        <p:nvSpPr>
          <p:cNvPr id="42" name="Line 66"/>
          <p:cNvSpPr>
            <a:spLocks noChangeShapeType="1"/>
          </p:cNvSpPr>
          <p:nvPr/>
        </p:nvSpPr>
        <p:spPr bwMode="auto">
          <a:xfrm>
            <a:off x="1204913" y="5751513"/>
            <a:ext cx="6869112" cy="0"/>
          </a:xfrm>
          <a:prstGeom prst="line">
            <a:avLst/>
          </a:prstGeom>
          <a:noFill/>
          <a:ln w="12700">
            <a:solidFill>
              <a:schemeClr val="tx1"/>
            </a:solidFill>
            <a:round/>
            <a:headEnd/>
            <a:tailEnd type="triangle" w="med" len="med"/>
          </a:ln>
        </p:spPr>
        <p:txBody>
          <a:bodyPr anchor="ctr">
            <a:prstTxWarp prst="textNoShape">
              <a:avLst/>
            </a:prstTxWarp>
          </a:bodyPr>
          <a:lstStyle/>
          <a:p>
            <a:endParaRPr lang="en-US"/>
          </a:p>
        </p:txBody>
      </p:sp>
      <p:sp>
        <p:nvSpPr>
          <p:cNvPr id="43" name="Text Box 4"/>
          <p:cNvSpPr txBox="1">
            <a:spLocks noChangeArrowheads="1"/>
          </p:cNvSpPr>
          <p:nvPr/>
        </p:nvSpPr>
        <p:spPr bwMode="auto">
          <a:xfrm>
            <a:off x="228600" y="1946275"/>
            <a:ext cx="1087438" cy="457200"/>
          </a:xfrm>
          <a:prstGeom prst="rect">
            <a:avLst/>
          </a:prstGeom>
          <a:noFill/>
          <a:ln w="15875">
            <a:noFill/>
            <a:miter lim="800000"/>
            <a:headEnd/>
            <a:tailEnd/>
          </a:ln>
        </p:spPr>
        <p:txBody>
          <a:bodyPr>
            <a:prstTxWarp prst="textNoShape">
              <a:avLst/>
            </a:prstTxWarp>
            <a:spAutoFit/>
          </a:bodyPr>
          <a:lstStyle/>
          <a:p>
            <a:pPr algn="ctr" eaLnBrk="1" hangingPunct="1"/>
            <a:r>
              <a:rPr lang="en-US" sz="1200" b="1" dirty="0">
                <a:solidFill>
                  <a:schemeClr val="tx1"/>
                </a:solidFill>
                <a:ea typeface="Arial Unicode MS" charset="0"/>
                <a:cs typeface="Times New Roman" charset="0"/>
              </a:rPr>
              <a:t>Attack </a:t>
            </a:r>
          </a:p>
          <a:p>
            <a:pPr algn="ctr" eaLnBrk="1" hangingPunct="1"/>
            <a:r>
              <a:rPr lang="en-US" sz="1200" b="1" dirty="0">
                <a:solidFill>
                  <a:schemeClr val="tx1"/>
                </a:solidFill>
                <a:ea typeface="Arial Unicode MS" charset="0"/>
                <a:cs typeface="Times New Roman" charset="0"/>
              </a:rPr>
              <a:t>Risk</a:t>
            </a:r>
          </a:p>
        </p:txBody>
      </p:sp>
      <p:grpSp>
        <p:nvGrpSpPr>
          <p:cNvPr id="44" name="Group 87"/>
          <p:cNvGrpSpPr>
            <a:grpSpLocks/>
          </p:cNvGrpSpPr>
          <p:nvPr/>
        </p:nvGrpSpPr>
        <p:grpSpPr bwMode="auto">
          <a:xfrm>
            <a:off x="6507163" y="4721225"/>
            <a:ext cx="1438275" cy="838200"/>
            <a:chOff x="1947788" y="3894131"/>
            <a:chExt cx="1437911" cy="837889"/>
          </a:xfrm>
        </p:grpSpPr>
        <p:sp>
          <p:nvSpPr>
            <p:cNvPr id="45"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6" name="TextBox 14"/>
            <p:cNvSpPr txBox="1">
              <a:spLocks noChangeArrowheads="1"/>
            </p:cNvSpPr>
            <p:nvPr/>
          </p:nvSpPr>
          <p:spPr bwMode="auto">
            <a:xfrm>
              <a:off x="1947788" y="3894131"/>
              <a:ext cx="1437911" cy="82202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Georgia Web sites</a:t>
              </a:r>
            </a:p>
            <a:p>
              <a:pPr algn="ctr"/>
              <a:r>
                <a:rPr lang="en-US" sz="1200">
                  <a:solidFill>
                    <a:schemeClr val="tx1"/>
                  </a:solidFill>
                  <a:ea typeface="Arial Unicode MS" charset="0"/>
                  <a:cs typeface="Arial Unicode MS" charset="0"/>
                </a:rPr>
                <a:t>DoS</a:t>
              </a:r>
            </a:p>
            <a:p>
              <a:pPr algn="ctr"/>
              <a:r>
                <a:rPr lang="en-US" sz="1200">
                  <a:solidFill>
                    <a:schemeClr val="tx1"/>
                  </a:solidFill>
                  <a:ea typeface="Arial Unicode MS" charset="0"/>
                  <a:cs typeface="Arial Unicode MS" charset="0"/>
                </a:rPr>
                <a:t>2008</a:t>
              </a:r>
            </a:p>
            <a:p>
              <a:pPr algn="ctr"/>
              <a:endParaRPr lang="en-US" sz="1200">
                <a:solidFill>
                  <a:schemeClr val="tx1"/>
                </a:solidFill>
                <a:ea typeface="Arial Unicode MS" charset="0"/>
                <a:cs typeface="Arial Unicode MS" charset="0"/>
              </a:endParaRPr>
            </a:p>
          </p:txBody>
        </p:sp>
      </p:grpSp>
      <p:grpSp>
        <p:nvGrpSpPr>
          <p:cNvPr id="47" name="Group 74"/>
          <p:cNvGrpSpPr>
            <a:grpSpLocks/>
          </p:cNvGrpSpPr>
          <p:nvPr/>
        </p:nvGrpSpPr>
        <p:grpSpPr bwMode="auto">
          <a:xfrm>
            <a:off x="6254750" y="2262188"/>
            <a:ext cx="725488" cy="896937"/>
            <a:chOff x="3778" y="1553"/>
            <a:chExt cx="457" cy="565"/>
          </a:xfrm>
        </p:grpSpPr>
        <p:sp>
          <p:nvSpPr>
            <p:cNvPr id="48" name="TextBox 37"/>
            <p:cNvSpPr txBox="1">
              <a:spLocks noChangeArrowheads="1"/>
            </p:cNvSpPr>
            <p:nvPr/>
          </p:nvSpPr>
          <p:spPr bwMode="auto">
            <a:xfrm>
              <a:off x="3778" y="1553"/>
              <a:ext cx="457"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Srizbi</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49"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0" name="Group 77"/>
          <p:cNvGrpSpPr>
            <a:grpSpLocks/>
          </p:cNvGrpSpPr>
          <p:nvPr/>
        </p:nvGrpSpPr>
        <p:grpSpPr bwMode="auto">
          <a:xfrm>
            <a:off x="5694363" y="2608263"/>
            <a:ext cx="735012" cy="896937"/>
            <a:chOff x="3776" y="1553"/>
            <a:chExt cx="463" cy="565"/>
          </a:xfrm>
        </p:grpSpPr>
        <p:sp>
          <p:nvSpPr>
            <p:cNvPr id="51" name="TextBox 37"/>
            <p:cNvSpPr txBox="1">
              <a:spLocks noChangeArrowheads="1"/>
            </p:cNvSpPr>
            <p:nvPr/>
          </p:nvSpPr>
          <p:spPr bwMode="auto">
            <a:xfrm>
              <a:off x="3776" y="1553"/>
              <a:ext cx="463"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Rustock</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2007</a:t>
              </a:r>
            </a:p>
          </p:txBody>
        </p:sp>
        <p:sp>
          <p:nvSpPr>
            <p:cNvPr id="52"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3" name="Group 80"/>
          <p:cNvGrpSpPr>
            <a:grpSpLocks/>
          </p:cNvGrpSpPr>
          <p:nvPr/>
        </p:nvGrpSpPr>
        <p:grpSpPr bwMode="auto">
          <a:xfrm>
            <a:off x="6873875" y="2041525"/>
            <a:ext cx="742950" cy="896938"/>
            <a:chOff x="3774" y="1553"/>
            <a:chExt cx="468" cy="565"/>
          </a:xfrm>
        </p:grpSpPr>
        <p:sp>
          <p:nvSpPr>
            <p:cNvPr id="54" name="TextBox 37"/>
            <p:cNvSpPr txBox="1">
              <a:spLocks noChangeArrowheads="1"/>
            </p:cNvSpPr>
            <p:nvPr/>
          </p:nvSpPr>
          <p:spPr bwMode="auto">
            <a:xfrm>
              <a:off x="3774" y="1553"/>
              <a:ext cx="468" cy="40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charset="0"/>
                </a:rPr>
                <a:t>Kracken</a:t>
              </a:r>
            </a:p>
            <a:p>
              <a:pPr algn="ctr"/>
              <a:r>
                <a:rPr lang="en-US" sz="1200">
                  <a:solidFill>
                    <a:schemeClr val="tx1"/>
                  </a:solidFill>
                  <a:ea typeface="Arial Unicode MS" charset="0"/>
                  <a:cs typeface="Arial" charset="0"/>
                </a:rPr>
                <a:t>(Botnet)</a:t>
              </a:r>
            </a:p>
            <a:p>
              <a:pPr algn="ctr"/>
              <a:r>
                <a:rPr lang="en-US" sz="1200">
                  <a:solidFill>
                    <a:schemeClr val="tx1"/>
                  </a:solidFill>
                  <a:ea typeface="Arial Unicode MS" charset="0"/>
                  <a:cs typeface="Arial" charset="0"/>
                </a:rPr>
                <a:t>2008</a:t>
              </a:r>
            </a:p>
          </p:txBody>
        </p:sp>
        <p:sp>
          <p:nvSpPr>
            <p:cNvPr id="55"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sp>
        <p:nvSpPr>
          <p:cNvPr id="56" name="Freeform 83"/>
          <p:cNvSpPr>
            <a:spLocks/>
          </p:cNvSpPr>
          <p:nvPr/>
        </p:nvSpPr>
        <p:spPr bwMode="auto">
          <a:xfrm>
            <a:off x="4522788" y="2738438"/>
            <a:ext cx="2987675" cy="2170112"/>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anchor="ctr">
            <a:prstTxWarp prst="textNoShape">
              <a:avLst/>
            </a:prstTxWarp>
          </a:bodyPr>
          <a:lstStyle/>
          <a:p>
            <a:endParaRPr lang="en-US"/>
          </a:p>
        </p:txBody>
      </p:sp>
      <p:grpSp>
        <p:nvGrpSpPr>
          <p:cNvPr id="57" name="Group 87"/>
          <p:cNvGrpSpPr>
            <a:grpSpLocks/>
          </p:cNvGrpSpPr>
          <p:nvPr/>
        </p:nvGrpSpPr>
        <p:grpSpPr bwMode="auto">
          <a:xfrm>
            <a:off x="7645400" y="2103438"/>
            <a:ext cx="1131888" cy="838200"/>
            <a:chOff x="2111255" y="3894131"/>
            <a:chExt cx="1131612" cy="837889"/>
          </a:xfrm>
        </p:grpSpPr>
        <p:sp>
          <p:nvSpPr>
            <p:cNvPr id="58"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59" name="TextBox 14"/>
            <p:cNvSpPr txBox="1">
              <a:spLocks noChangeArrowheads="1"/>
            </p:cNvSpPr>
            <p:nvPr/>
          </p:nvSpPr>
          <p:spPr bwMode="auto">
            <a:xfrm>
              <a:off x="2111255" y="3894131"/>
              <a:ext cx="1131612" cy="6395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July 2009 </a:t>
              </a:r>
            </a:p>
            <a:p>
              <a:pPr algn="ctr"/>
              <a:r>
                <a:rPr lang="en-US" sz="1200">
                  <a:solidFill>
                    <a:schemeClr val="tx1"/>
                  </a:solidFill>
                  <a:ea typeface="Arial Unicode MS" charset="0"/>
                  <a:cs typeface="Arial Unicode MS" charset="0"/>
                </a:rPr>
                <a:t>Cyber Attacks</a:t>
              </a:r>
            </a:p>
            <a:p>
              <a:pPr algn="ctr"/>
              <a:r>
                <a:rPr lang="en-US" sz="1200">
                  <a:solidFill>
                    <a:schemeClr val="tx1"/>
                  </a:solidFill>
                  <a:ea typeface="Arial Unicode MS" charset="0"/>
                  <a:cs typeface="Arial Unicode MS" charset="0"/>
                </a:rPr>
                <a:t>US &amp; Korea</a:t>
              </a:r>
            </a:p>
          </p:txBody>
        </p:sp>
      </p:grpSp>
      <p:sp>
        <p:nvSpPr>
          <p:cNvPr id="60" name="Freeform 83"/>
          <p:cNvSpPr>
            <a:spLocks/>
          </p:cNvSpPr>
          <p:nvPr/>
        </p:nvSpPr>
        <p:spPr bwMode="auto">
          <a:xfrm rot="5400000" flipH="1">
            <a:off x="6415882" y="3601244"/>
            <a:ext cx="2647950" cy="1036637"/>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rot="10800000" vert="eaVert"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where are they attacking?</a:t>
            </a:r>
            <a:endParaRPr lang="en-US" dirty="0"/>
          </a:p>
        </p:txBody>
      </p:sp>
      <p:pic>
        <p:nvPicPr>
          <p:cNvPr id="4" name="Content Placeholder 3" descr="map.JPG"/>
          <p:cNvPicPr>
            <a:picLocks noGrp="1" noChangeAspect="1"/>
          </p:cNvPicPr>
          <p:nvPr>
            <p:ph idx="1"/>
          </p:nvPr>
        </p:nvPicPr>
        <p:blipFill>
          <a:blip r:embed="rId3"/>
          <a:srcRect t="-6142" b="-6142"/>
          <a:stretch>
            <a:fillRect/>
          </a:stretch>
        </p:blip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they after? What are we defending?</a:t>
            </a:r>
            <a:endParaRPr lang="en-US" dirty="0"/>
          </a:p>
        </p:txBody>
      </p:sp>
      <p:pic>
        <p:nvPicPr>
          <p:cNvPr id="4" name="Picture 3"/>
          <p:cNvPicPr>
            <a:picLocks noChangeAspect="1"/>
          </p:cNvPicPr>
          <p:nvPr/>
        </p:nvPicPr>
        <p:blipFill>
          <a:blip r:embed="rId3"/>
          <a:stretch>
            <a:fillRect/>
          </a:stretch>
        </p:blipFill>
        <p:spPr>
          <a:xfrm>
            <a:off x="533400" y="990600"/>
            <a:ext cx="7848600" cy="516355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yourself</a:t>
            </a:r>
            <a:endParaRPr lang="en-US" dirty="0"/>
          </a:p>
        </p:txBody>
      </p:sp>
      <p:sp>
        <p:nvSpPr>
          <p:cNvPr id="3" name="Content Placeholder 2"/>
          <p:cNvSpPr>
            <a:spLocks noGrp="1"/>
          </p:cNvSpPr>
          <p:nvPr>
            <p:ph idx="1"/>
          </p:nvPr>
        </p:nvSpPr>
        <p:spPr>
          <a:xfrm>
            <a:off x="152400" y="2286000"/>
            <a:ext cx="4114800" cy="3200400"/>
          </a:xfrm>
        </p:spPr>
        <p:txBody>
          <a:bodyPr/>
          <a:lstStyle/>
          <a:p>
            <a:pPr lvl="1"/>
            <a:r>
              <a:rPr lang="en-US" dirty="0" smtClean="0"/>
              <a:t>Security is not a major concern</a:t>
            </a:r>
          </a:p>
          <a:p>
            <a:pPr lvl="2"/>
            <a:r>
              <a:rPr lang="en-US" sz="2000" dirty="0" smtClean="0"/>
              <a:t>They never get in trouble</a:t>
            </a:r>
          </a:p>
          <a:p>
            <a:pPr lvl="2"/>
            <a:r>
              <a:rPr lang="en-US" sz="2000" dirty="0" smtClean="0"/>
              <a:t>“It was just a pop-up”</a:t>
            </a:r>
          </a:p>
          <a:p>
            <a:pPr lvl="2"/>
            <a:r>
              <a:rPr lang="en-US" sz="2000" dirty="0" smtClean="0"/>
              <a:t>They “think” they know when they are being attacked</a:t>
            </a:r>
          </a:p>
          <a:p>
            <a:pPr lvl="1"/>
            <a:endParaRPr lang="en-US" dirty="0"/>
          </a:p>
        </p:txBody>
      </p:sp>
      <p:pic>
        <p:nvPicPr>
          <p:cNvPr id="4" name="Picture 3"/>
          <p:cNvPicPr>
            <a:picLocks noChangeAspect="1"/>
          </p:cNvPicPr>
          <p:nvPr/>
        </p:nvPicPr>
        <p:blipFill>
          <a:blip r:embed="rId3"/>
          <a:stretch>
            <a:fillRect/>
          </a:stretch>
        </p:blipFill>
        <p:spPr>
          <a:xfrm>
            <a:off x="4359459" y="3048000"/>
            <a:ext cx="4784541" cy="3187700"/>
          </a:xfrm>
          <a:prstGeom prst="rect">
            <a:avLst/>
          </a:prstGeom>
        </p:spPr>
      </p:pic>
      <p:sp>
        <p:nvSpPr>
          <p:cNvPr id="6" name="Content Placeholder 2"/>
          <p:cNvSpPr txBox="1">
            <a:spLocks/>
          </p:cNvSpPr>
          <p:nvPr/>
        </p:nvSpPr>
        <p:spPr bwMode="auto">
          <a:xfrm>
            <a:off x="152400" y="838200"/>
            <a:ext cx="87630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a:spcBef>
                <a:spcPct val="20000"/>
              </a:spcBef>
              <a:buClr>
                <a:srgbClr val="941B1E"/>
              </a:buClr>
              <a:buFont typeface="Times" charset="0"/>
              <a:buChar char="•"/>
            </a:pPr>
            <a:r>
              <a:rPr kumimoji="0" lang="en-US" sz="2000" b="0" i="0" u="none" strike="noStrike" kern="0" cap="none" spc="0" normalizeH="0" baseline="0" noProof="0" dirty="0" smtClean="0">
                <a:ln>
                  <a:noFill/>
                </a:ln>
                <a:solidFill>
                  <a:schemeClr val="tx1"/>
                </a:solidFill>
                <a:effectLst/>
                <a:uLnTx/>
                <a:uFillTx/>
                <a:latin typeface="+mn-lt"/>
                <a:ea typeface="+mn-ea"/>
              </a:rPr>
              <a:t>Users</a:t>
            </a:r>
          </a:p>
          <a:p>
            <a:pPr marL="742950" lvl="1" indent="-285750">
              <a:spcBef>
                <a:spcPct val="20000"/>
              </a:spcBef>
              <a:buClr>
                <a:srgbClr val="941B1E"/>
              </a:buClr>
              <a:buFont typeface="Times" charset="0"/>
              <a:buChar char="•"/>
            </a:pPr>
            <a:r>
              <a:rPr lang="en-US" sz="2000" kern="0" dirty="0" smtClean="0">
                <a:latin typeface="+mn-lt"/>
                <a:ea typeface="+mn-ea"/>
              </a:rPr>
              <a:t>They are going to click on EVERYTHING</a:t>
            </a:r>
          </a:p>
          <a:p>
            <a:pPr marL="742950" lvl="1" indent="-285750">
              <a:spcBef>
                <a:spcPct val="20000"/>
              </a:spcBef>
              <a:buClr>
                <a:srgbClr val="941B1E"/>
              </a:buClr>
              <a:buFont typeface="Times" charset="0"/>
              <a:buChar char="•"/>
            </a:pPr>
            <a:r>
              <a:rPr kumimoji="0" lang="en-US" sz="2000" b="0" i="0" u="none" strike="noStrike" kern="0" cap="none" spc="0" normalizeH="0" baseline="0" noProof="0" dirty="0" smtClean="0">
                <a:ln>
                  <a:noFill/>
                </a:ln>
                <a:solidFill>
                  <a:schemeClr val="tx1"/>
                </a:solidFill>
                <a:effectLst/>
                <a:uLnTx/>
                <a:uFillTx/>
                <a:latin typeface="+mn-lt"/>
                <a:ea typeface="+mn-ea"/>
              </a:rPr>
              <a:t>On</a:t>
            </a:r>
            <a:r>
              <a:rPr kumimoji="0" lang="en-US" sz="2000" b="0" i="0" u="none" strike="noStrike" kern="0" cap="none" spc="0" normalizeH="0" noProof="0" dirty="0" smtClean="0">
                <a:ln>
                  <a:noFill/>
                </a:ln>
                <a:solidFill>
                  <a:schemeClr val="tx1"/>
                </a:solidFill>
                <a:effectLst/>
                <a:uLnTx/>
                <a:uFillTx/>
                <a:latin typeface="+mn-lt"/>
                <a:ea typeface="+mn-ea"/>
              </a:rPr>
              <a:t> a mission to explore the entire Internet.</a:t>
            </a:r>
          </a:p>
          <a:p>
            <a:pPr marL="1200150" lvl="2" indent="-285750">
              <a:spcBef>
                <a:spcPct val="20000"/>
              </a:spcBef>
              <a:buClr>
                <a:srgbClr val="941B1E"/>
              </a:buClr>
              <a:buFont typeface="Times" charset="0"/>
              <a:buChar char="•"/>
            </a:pPr>
            <a:r>
              <a:rPr lang="en-US" sz="2000" kern="0" baseline="0" dirty="0" smtClean="0">
                <a:latin typeface="+mn-lt"/>
                <a:ea typeface="+mn-ea"/>
              </a:rPr>
              <a:t>The</a:t>
            </a:r>
            <a:r>
              <a:rPr lang="en-US" sz="2000" kern="0" dirty="0" smtClean="0">
                <a:latin typeface="+mn-lt"/>
                <a:ea typeface="+mn-ea"/>
              </a:rPr>
              <a:t> Internet is so massively big and EVIL!</a:t>
            </a:r>
            <a:endParaRPr kumimoji="0" lang="en-US" sz="2000" b="0" i="0" u="none" strike="noStrike" kern="0" cap="none" spc="0" normalizeH="0" baseline="0" noProof="0" dirty="0">
              <a:ln>
                <a:noFill/>
              </a:ln>
              <a:solidFill>
                <a:schemeClr val="tx1"/>
              </a:solidFill>
              <a:effectLst/>
              <a:uLnTx/>
              <a:uFillTx/>
              <a:latin typeface="+mn-lt"/>
              <a:ea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an Attack</a:t>
            </a:r>
            <a:endParaRPr lang="en-US" dirty="0"/>
          </a:p>
        </p:txBody>
      </p:sp>
      <p:sp>
        <p:nvSpPr>
          <p:cNvPr id="3" name="Content Placeholder 2"/>
          <p:cNvSpPr>
            <a:spLocks noGrp="1"/>
          </p:cNvSpPr>
          <p:nvPr>
            <p:ph idx="1"/>
          </p:nvPr>
        </p:nvSpPr>
        <p:spPr>
          <a:xfrm>
            <a:off x="152400" y="685800"/>
            <a:ext cx="8686800" cy="5257800"/>
          </a:xfrm>
        </p:spPr>
        <p:txBody>
          <a:bodyPr/>
          <a:lstStyle/>
          <a:p>
            <a:r>
              <a:rPr lang="en-US" sz="2000" dirty="0" smtClean="0"/>
              <a:t>Reconnaissance</a:t>
            </a:r>
          </a:p>
          <a:p>
            <a:pPr lvl="1"/>
            <a:r>
              <a:rPr lang="en-US" dirty="0" smtClean="0"/>
              <a:t>Social Networks</a:t>
            </a:r>
          </a:p>
          <a:p>
            <a:pPr lvl="1"/>
            <a:r>
              <a:rPr lang="en-US" dirty="0" smtClean="0"/>
              <a:t>Job Postings</a:t>
            </a:r>
          </a:p>
          <a:p>
            <a:r>
              <a:rPr lang="en-US" sz="2000" dirty="0" smtClean="0"/>
              <a:t>Scanning</a:t>
            </a:r>
          </a:p>
          <a:p>
            <a:pPr lvl="1"/>
            <a:r>
              <a:rPr lang="en-US" dirty="0" smtClean="0"/>
              <a:t>Targeted against users</a:t>
            </a:r>
          </a:p>
          <a:p>
            <a:pPr lvl="2"/>
            <a:r>
              <a:rPr lang="en-US" sz="2000" dirty="0" smtClean="0"/>
              <a:t>Spear Phishing</a:t>
            </a:r>
          </a:p>
          <a:p>
            <a:pPr lvl="2"/>
            <a:r>
              <a:rPr lang="en-US" sz="2000" dirty="0" smtClean="0"/>
              <a:t>Spam</a:t>
            </a:r>
          </a:p>
          <a:p>
            <a:pPr lvl="2"/>
            <a:r>
              <a:rPr lang="en-US" sz="2000" dirty="0" smtClean="0"/>
              <a:t>Social Networks</a:t>
            </a:r>
          </a:p>
          <a:p>
            <a:r>
              <a:rPr lang="en-US" sz="2000" dirty="0" smtClean="0"/>
              <a:t>Exploiting – initial intrusion into network</a:t>
            </a:r>
          </a:p>
          <a:p>
            <a:r>
              <a:rPr lang="en-US" sz="2000" dirty="0" smtClean="0"/>
              <a:t>Maintaining Access </a:t>
            </a:r>
          </a:p>
          <a:p>
            <a:pPr lvl="1"/>
            <a:r>
              <a:rPr lang="en-US" dirty="0" smtClean="0"/>
              <a:t>Establish backdoor – outbound connection</a:t>
            </a:r>
          </a:p>
          <a:p>
            <a:pPr lvl="1"/>
            <a:r>
              <a:rPr lang="en-US" dirty="0" smtClean="0"/>
              <a:t>Obtain user credentials</a:t>
            </a:r>
          </a:p>
          <a:p>
            <a:pPr lvl="1"/>
            <a:r>
              <a:rPr lang="en-US" dirty="0" smtClean="0"/>
              <a:t>Install various malware</a:t>
            </a:r>
          </a:p>
          <a:p>
            <a:r>
              <a:rPr lang="en-US" sz="2000" dirty="0" smtClean="0"/>
              <a:t>Privilege escalation/ Lateral Movement/ Data </a:t>
            </a:r>
            <a:r>
              <a:rPr lang="en-US" sz="2000" dirty="0" err="1" smtClean="0"/>
              <a:t>Exfiltration</a:t>
            </a:r>
            <a:endParaRPr lang="en-US" sz="2000" dirty="0" smtClean="0"/>
          </a:p>
          <a:p>
            <a:r>
              <a:rPr lang="en-US" sz="2000" dirty="0" smtClean="0"/>
              <a:t>Erase tracks</a:t>
            </a:r>
          </a:p>
          <a:p>
            <a:endParaRPr lang="en-US" dirty="0" smtClean="0"/>
          </a:p>
          <a:p>
            <a:pPr lvl="1"/>
            <a:endParaRPr lang="en-US" dirty="0"/>
          </a:p>
        </p:txBody>
      </p:sp>
      <p:pic>
        <p:nvPicPr>
          <p:cNvPr id="4" name="Picture 3" descr="Screen shot 2010-03-16 at 8.42.47 AM.png"/>
          <p:cNvPicPr>
            <a:picLocks noChangeAspect="1"/>
          </p:cNvPicPr>
          <p:nvPr/>
        </p:nvPicPr>
        <p:blipFill>
          <a:blip r:embed="rId3"/>
          <a:stretch>
            <a:fillRect/>
          </a:stretch>
        </p:blipFill>
        <p:spPr>
          <a:xfrm>
            <a:off x="6248400" y="457200"/>
            <a:ext cx="2584450" cy="306950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they attacking?</a:t>
            </a:r>
            <a:endParaRPr lang="en-US" dirty="0"/>
          </a:p>
        </p:txBody>
      </p:sp>
      <p:sp>
        <p:nvSpPr>
          <p:cNvPr id="3" name="Content Placeholder 2"/>
          <p:cNvSpPr>
            <a:spLocks noGrp="1"/>
          </p:cNvSpPr>
          <p:nvPr>
            <p:ph idx="1"/>
          </p:nvPr>
        </p:nvSpPr>
        <p:spPr/>
        <p:txBody>
          <a:bodyPr/>
          <a:lstStyle/>
          <a:p>
            <a:r>
              <a:rPr lang="en-US" dirty="0" smtClean="0"/>
              <a:t>Application vulnerabilities exceed OS vulnerabilities</a:t>
            </a:r>
          </a:p>
          <a:p>
            <a:pPr lvl="1"/>
            <a:r>
              <a:rPr lang="en-US" dirty="0" smtClean="0"/>
              <a:t>Adobe Reader 0 days</a:t>
            </a:r>
          </a:p>
          <a:p>
            <a:pPr lvl="1"/>
            <a:r>
              <a:rPr lang="en-US" dirty="0" smtClean="0"/>
              <a:t>Adobe Flash 0 days</a:t>
            </a:r>
          </a:p>
          <a:p>
            <a:pPr lvl="1"/>
            <a:r>
              <a:rPr lang="en-US" dirty="0" smtClean="0"/>
              <a:t>Apple QuickTime</a:t>
            </a:r>
          </a:p>
          <a:p>
            <a:pPr lvl="1"/>
            <a:r>
              <a:rPr lang="en-US" dirty="0" smtClean="0"/>
              <a:t>Microsoft Office</a:t>
            </a:r>
          </a:p>
          <a:p>
            <a:r>
              <a:rPr lang="en-US" dirty="0" smtClean="0"/>
              <a:t>Growing Malware</a:t>
            </a:r>
          </a:p>
        </p:txBody>
      </p:sp>
      <p:pic>
        <p:nvPicPr>
          <p:cNvPr id="4" name="Picture 3"/>
          <p:cNvPicPr>
            <a:picLocks noChangeAspect="1"/>
          </p:cNvPicPr>
          <p:nvPr/>
        </p:nvPicPr>
        <p:blipFill>
          <a:blip r:embed="rId3"/>
          <a:stretch>
            <a:fillRect/>
          </a:stretch>
        </p:blipFill>
        <p:spPr>
          <a:xfrm>
            <a:off x="3352800" y="2133600"/>
            <a:ext cx="5651500" cy="40132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Malware Threat</a:t>
            </a:r>
            <a:endParaRPr lang="en-US" dirty="0"/>
          </a:p>
        </p:txBody>
      </p:sp>
      <p:sp>
        <p:nvSpPr>
          <p:cNvPr id="4" name="Text Box 1"/>
          <p:cNvSpPr txBox="1">
            <a:spLocks noChangeArrowheads="1"/>
          </p:cNvSpPr>
          <p:nvPr/>
        </p:nvSpPr>
        <p:spPr bwMode="auto">
          <a:xfrm>
            <a:off x="152400" y="1066800"/>
            <a:ext cx="3124199" cy="2286000"/>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a:t>
            </a:r>
            <a:r>
              <a:rPr lang="en-GB" sz="2000" dirty="0">
                <a:solidFill>
                  <a:srgbClr val="003300"/>
                </a:solidFill>
                <a:latin typeface="+mn-lt"/>
                <a:ea typeface="DejaVu Sans" charset="0"/>
                <a:cs typeface="DejaVu Sans" charset="0"/>
              </a:rPr>
              <a:t>threats per day:</a:t>
            </a:r>
            <a:r>
              <a:rPr lang="en-GB" sz="2000" dirty="0" smtClean="0">
                <a:solidFill>
                  <a:srgbClr val="003300"/>
                </a:solidFill>
                <a:latin typeface="+mn-lt"/>
                <a:ea typeface="DejaVu Sans" charset="0"/>
                <a:cs typeface="DejaVu Sans" charset="0"/>
              </a:rPr>
              <a:t> ~30,000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signatures per day:</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~3,500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a:solidFill>
                  <a:srgbClr val="003300"/>
                </a:solidFill>
                <a:latin typeface="+mn-lt"/>
                <a:ea typeface="DejaVu Sans" charset="0"/>
                <a:cs typeface="DejaVu Sans" charset="0"/>
              </a:rPr>
              <a:t>Total as of</a:t>
            </a:r>
            <a:r>
              <a:rPr lang="en-GB" sz="2000" dirty="0" smtClean="0">
                <a:solidFill>
                  <a:srgbClr val="003300"/>
                </a:solidFill>
                <a:latin typeface="+mn-lt"/>
                <a:ea typeface="DejaVu Sans" charset="0"/>
                <a:cs typeface="DejaVu Sans" charset="0"/>
              </a:rPr>
              <a:t> September 1, </a:t>
            </a:r>
            <a:r>
              <a:rPr lang="en-GB" sz="2000" dirty="0">
                <a:solidFill>
                  <a:srgbClr val="003300"/>
                </a:solidFill>
                <a:latin typeface="+mn-lt"/>
                <a:ea typeface="DejaVu Sans" charset="0"/>
                <a:cs typeface="DejaVu Sans" charset="0"/>
              </a:rPr>
              <a:t>2009: 2,739,919</a:t>
            </a:r>
          </a:p>
        </p:txBody>
      </p:sp>
      <p:graphicFrame>
        <p:nvGraphicFramePr>
          <p:cNvPr id="5" name="Object 3"/>
          <p:cNvGraphicFramePr>
            <a:graphicFrameLocks noChangeAspect="1"/>
          </p:cNvGraphicFramePr>
          <p:nvPr/>
        </p:nvGraphicFramePr>
        <p:xfrm>
          <a:off x="3426146" y="990600"/>
          <a:ext cx="5413054" cy="3132330"/>
        </p:xfrm>
        <a:graphic>
          <a:graphicData uri="http://schemas.openxmlformats.org/presentationml/2006/ole">
            <p:oleObj spid="_x0000_s18434" r:id="rId4" imgW="8991600" imgH="3644900" progId="">
              <p:embed/>
            </p:oleObj>
          </a:graphicData>
        </a:graphic>
      </p:graphicFrame>
      <p:sp>
        <p:nvSpPr>
          <p:cNvPr id="8" name="Text Box 2"/>
          <p:cNvSpPr txBox="1">
            <a:spLocks noChangeArrowheads="1"/>
          </p:cNvSpPr>
          <p:nvPr/>
        </p:nvSpPr>
        <p:spPr bwMode="auto">
          <a:xfrm>
            <a:off x="381000" y="5410200"/>
            <a:ext cx="8538419" cy="769917"/>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003300"/>
                </a:solidFill>
                <a:latin typeface="+mn-lt"/>
                <a:ea typeface="DejaVu Sans" charset="0"/>
                <a:cs typeface="DejaVu Sans" charset="0"/>
              </a:rPr>
              <a:t>Signature based Anti-Virus and IDS will not catch it all!</a:t>
            </a:r>
          </a:p>
          <a:p>
            <a:pPr fontAlgn="auto">
              <a:lnSpc>
                <a:spcPct val="93000"/>
              </a:lnSpc>
              <a:spcBef>
                <a:spcPts val="200"/>
              </a:spcBef>
              <a:spcAft>
                <a:spcPts val="120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a:solidFill>
                <a:srgbClr val="003300"/>
              </a:solidFill>
              <a:latin typeface="+mn-lt"/>
              <a:ea typeface="DejaVu Sans" charset="0"/>
              <a:cs typeface="DejaVu Sans"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991600" cy="665074"/>
          </a:xfrm>
        </p:spPr>
        <p:txBody>
          <a:bodyPr/>
          <a:lstStyle/>
          <a:p>
            <a:r>
              <a:rPr lang="en-US" dirty="0" smtClean="0"/>
              <a:t>How are they attacking?</a:t>
            </a:r>
            <a:endParaRPr lang="en-US" dirty="0"/>
          </a:p>
        </p:txBody>
      </p:sp>
      <p:sp>
        <p:nvSpPr>
          <p:cNvPr id="7" name="Content Placeholder 2"/>
          <p:cNvSpPr>
            <a:spLocks noGrp="1"/>
          </p:cNvSpPr>
          <p:nvPr>
            <p:ph idx="1"/>
          </p:nvPr>
        </p:nvSpPr>
        <p:spPr>
          <a:xfrm>
            <a:off x="152400" y="914398"/>
            <a:ext cx="8991600" cy="5334001"/>
          </a:xfrm>
        </p:spPr>
        <p:txBody>
          <a:bodyPr/>
          <a:lstStyle/>
          <a:p>
            <a:pPr eaLnBrk="1" fontAlgn="auto" hangingPunct="1">
              <a:spcAft>
                <a:spcPts val="0"/>
              </a:spcAft>
              <a:buClr>
                <a:schemeClr val="accent4"/>
              </a:buClr>
              <a:buFont typeface="Arial" pitchFamily="34" charset="0"/>
              <a:buChar char="•"/>
              <a:defRPr/>
            </a:pPr>
            <a:r>
              <a:rPr lang="en-US" dirty="0" smtClean="0"/>
              <a:t>Professionally targeted to weakest links</a:t>
            </a:r>
          </a:p>
          <a:p>
            <a:pPr lvl="2">
              <a:buFont typeface="Courier New" pitchFamily="49" charset="0"/>
              <a:buChar char="o"/>
              <a:defRPr/>
            </a:pPr>
            <a:r>
              <a:rPr lang="en-US" sz="2000" dirty="0" smtClean="0"/>
              <a:t>Poorly configured Web servers</a:t>
            </a:r>
          </a:p>
          <a:p>
            <a:pPr lvl="2">
              <a:buFont typeface="Courier New" pitchFamily="49" charset="0"/>
              <a:buChar char="o"/>
              <a:defRPr/>
            </a:pPr>
            <a:r>
              <a:rPr lang="en-US" sz="2000" dirty="0" smtClean="0"/>
              <a:t>Vulnerable publishing platforms</a:t>
            </a:r>
          </a:p>
          <a:p>
            <a:pPr lvl="2">
              <a:buFont typeface="Courier New" pitchFamily="49" charset="0"/>
              <a:buChar char="o"/>
              <a:defRPr/>
            </a:pPr>
            <a:r>
              <a:rPr lang="en-US" sz="2000" dirty="0" smtClean="0"/>
              <a:t>Un-patched Internet-facing databases</a:t>
            </a:r>
          </a:p>
          <a:p>
            <a:pPr eaLnBrk="1" fontAlgn="auto" hangingPunct="1">
              <a:spcAft>
                <a:spcPts val="0"/>
              </a:spcAft>
              <a:buClr>
                <a:schemeClr val="accent4"/>
              </a:buClr>
              <a:buFont typeface="Arial" pitchFamily="34" charset="0"/>
              <a:buChar char="•"/>
              <a:defRPr/>
            </a:pPr>
            <a:r>
              <a:rPr lang="en-US" dirty="0" smtClean="0"/>
              <a:t>Obfuscated JavaScript code inserted on hacked Web pages</a:t>
            </a:r>
          </a:p>
          <a:p>
            <a:pPr lvl="2">
              <a:buFont typeface="Courier New" pitchFamily="49" charset="0"/>
              <a:buChar char="o"/>
              <a:defRPr/>
            </a:pPr>
            <a:r>
              <a:rPr lang="en-US" sz="2000" dirty="0" smtClean="0"/>
              <a:t>Redirects to remote server hosting exploits</a:t>
            </a:r>
          </a:p>
          <a:p>
            <a:pPr lvl="2">
              <a:buFont typeface="Courier New" pitchFamily="49" charset="0"/>
              <a:buChar char="o"/>
              <a:defRPr/>
            </a:pPr>
            <a:r>
              <a:rPr lang="en-US" sz="2000" dirty="0" smtClean="0"/>
              <a:t>Serves custom malware based on Windows OS version, browser version, patch level, vulnerable third party apps</a:t>
            </a:r>
          </a:p>
          <a:p>
            <a:pPr lvl="2">
              <a:buFont typeface="Courier New" pitchFamily="49" charset="0"/>
              <a:buChar char="o"/>
              <a:defRPr/>
            </a:pPr>
            <a:r>
              <a:rPr lang="en-US" sz="2000" dirty="0" smtClean="0"/>
              <a:t>Fires exploits simultaneously at IE, WinZip, Java, QuickTime, ActiveX controls, even Firefox … until exploit hits target</a:t>
            </a:r>
          </a:p>
          <a:p>
            <a:pPr eaLnBrk="1" fontAlgn="auto" hangingPunct="1">
              <a:spcAft>
                <a:spcPts val="0"/>
              </a:spcAft>
              <a:buClr>
                <a:schemeClr val="accent4"/>
              </a:buClr>
              <a:buFont typeface="Arial" pitchFamily="34" charset="0"/>
              <a:buChar char="•"/>
              <a:defRPr/>
            </a:pPr>
            <a:r>
              <a:rPr lang="en-US" dirty="0" smtClean="0"/>
              <a:t>Payload: Backdoor Trojans, password stealers, banker Trojans, spam bots</a:t>
            </a:r>
          </a:p>
          <a:p>
            <a:pPr lvl="2">
              <a:buFont typeface="Courier New" pitchFamily="49" charset="0"/>
              <a:buChar char="o"/>
              <a:defRPr/>
            </a:pPr>
            <a:r>
              <a:rPr lang="en-US" sz="2000" dirty="0" smtClean="0"/>
              <a:t>This is the work of highly skilled, well-organized cyber criminals</a:t>
            </a:r>
          </a:p>
          <a:p>
            <a:pPr lvl="1" eaLnBrk="1" fontAlgn="auto" hangingPunct="1">
              <a:spcAft>
                <a:spcPts val="0"/>
              </a:spcAft>
              <a:buClr>
                <a:schemeClr val="accent4"/>
              </a:buClr>
              <a:buFont typeface="Arial" pitchFamily="34" charset="0"/>
              <a:buChar char="–"/>
              <a:defRPr/>
            </a:pPr>
            <a:endParaRPr lang="en-US" sz="2000" dirty="0" smtClean="0"/>
          </a:p>
          <a:p>
            <a:pPr lvl="1" eaLnBrk="1" fontAlgn="auto" hangingPunct="1">
              <a:spcAft>
                <a:spcPts val="0"/>
              </a:spcAft>
              <a:buClr>
                <a:schemeClr val="accent4"/>
              </a:buClr>
              <a:buFont typeface="Arial" pitchFamily="34" charset="0"/>
              <a:buChar char="–"/>
              <a:defRPr/>
            </a:pPr>
            <a:endParaRPr lang="en-US" sz="2000" dirty="0" smtClean="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About Your Speaker</a:t>
            </a:r>
            <a:endParaRPr lang="en-US" dirty="0"/>
          </a:p>
        </p:txBody>
      </p:sp>
      <p:pic>
        <p:nvPicPr>
          <p:cNvPr id="5" name="Picture 4" descr="Screen shot 2010-03-10 at 11.29.04 PM.png"/>
          <p:cNvPicPr>
            <a:picLocks noChangeAspect="1"/>
          </p:cNvPicPr>
          <p:nvPr/>
        </p:nvPicPr>
        <p:blipFill>
          <a:blip r:embed="rId3"/>
          <a:stretch>
            <a:fillRect/>
          </a:stretch>
        </p:blipFill>
        <p:spPr>
          <a:xfrm>
            <a:off x="5931665" y="2895600"/>
            <a:ext cx="2602735" cy="3200400"/>
          </a:xfrm>
          <a:prstGeom prst="rect">
            <a:avLst/>
          </a:prstGeom>
        </p:spPr>
      </p:pic>
      <p:pic>
        <p:nvPicPr>
          <p:cNvPr id="32769" name="Picture 1" descr="D:\Users\jorchilles\Documents\My Dropbox\SyncedDocuments\Personal\Branding\Head Shots\Cara_1BW.jpg"/>
          <p:cNvPicPr>
            <a:picLocks noChangeAspect="1" noChangeArrowheads="1"/>
          </p:cNvPicPr>
          <p:nvPr/>
        </p:nvPicPr>
        <p:blipFill>
          <a:blip r:embed="rId4"/>
          <a:srcRect/>
          <a:stretch>
            <a:fillRect/>
          </a:stretch>
        </p:blipFill>
        <p:spPr bwMode="auto">
          <a:xfrm>
            <a:off x="6400800" y="381000"/>
            <a:ext cx="1524000" cy="1844041"/>
          </a:xfrm>
          <a:prstGeom prst="rect">
            <a:avLst/>
          </a:prstGeom>
          <a:noFill/>
        </p:spPr>
      </p:pic>
      <p:sp>
        <p:nvSpPr>
          <p:cNvPr id="7" name="Rectangle 3"/>
          <p:cNvSpPr txBox="1">
            <a:spLocks noChangeArrowheads="1"/>
          </p:cNvSpPr>
          <p:nvPr/>
        </p:nvSpPr>
        <p:spPr bwMode="auto">
          <a:xfrm>
            <a:off x="228600" y="838200"/>
            <a:ext cx="5410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Information Technology for over 7 years</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Security Operations Center Analyst – </a:t>
            </a:r>
            <a:r>
              <a:rPr lang="en-US" sz="1600" kern="0" dirty="0" err="1" smtClean="0">
                <a:latin typeface="+mn-lt"/>
                <a:ea typeface="+mn-ea"/>
                <a:cs typeface="+mn-cs"/>
              </a:rPr>
              <a:t>Terremark</a:t>
            </a:r>
            <a:r>
              <a:rPr lang="en-US" sz="1600" kern="0" dirty="0" smtClean="0">
                <a:latin typeface="+mn-lt"/>
                <a:ea typeface="+mn-ea"/>
                <a:cs typeface="+mn-cs"/>
              </a:rPr>
              <a:t> Worldwide, Inc (NASDAQ: TMRK)</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Consultant by night – Orchilles Consulting</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Master of Science in Management Information Systems – Florida International University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Author – Microsoft Windows 7 Administrator’s Reference (</a:t>
            </a:r>
            <a:r>
              <a:rPr kumimoji="0" lang="en-US" sz="1600" b="0" i="0" u="none" strike="noStrike" kern="0" cap="none" spc="0" normalizeH="0" baseline="0" noProof="0" dirty="0" err="1" smtClean="0">
                <a:ln>
                  <a:noFill/>
                </a:ln>
                <a:solidFill>
                  <a:schemeClr val="tx1"/>
                </a:solidFill>
                <a:effectLst/>
                <a:uLnTx/>
                <a:uFillTx/>
                <a:latin typeface="+mn-lt"/>
                <a:ea typeface="+mn-ea"/>
                <a:cs typeface="+mn-cs"/>
              </a:rPr>
              <a:t>Syngress</a:t>
            </a:r>
            <a:r>
              <a:rPr kumimoji="0" lang="en-US" sz="16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Certifications – GCIH, CCDA, CSSDS, MCTS, MCP, Security+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Organizations:</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VP</a:t>
            </a:r>
            <a:r>
              <a:rPr kumimoji="0" lang="en-US" sz="1600" b="0" i="0" u="none" strike="noStrike" kern="0" cap="none" spc="0" normalizeH="0" dirty="0" smtClean="0">
                <a:ln>
                  <a:noFill/>
                </a:ln>
                <a:solidFill>
                  <a:schemeClr val="tx1"/>
                </a:solidFill>
                <a:effectLst/>
                <a:uLnTx/>
                <a:uFillTx/>
                <a:latin typeface="+mn-lt"/>
                <a:ea typeface="+mn-ea"/>
                <a:cs typeface="+mn-cs"/>
              </a:rPr>
              <a:t> of South Florida ISSA</a:t>
            </a:r>
          </a:p>
          <a:p>
            <a:pPr marL="800100" lvl="1" indent="-342900">
              <a:spcBef>
                <a:spcPct val="20000"/>
              </a:spcBef>
              <a:spcAft>
                <a:spcPts val="600"/>
              </a:spcAft>
              <a:buClr>
                <a:srgbClr val="941B1E"/>
              </a:buClr>
              <a:buFont typeface="Times" charset="0"/>
              <a:buChar char="•"/>
            </a:pPr>
            <a:r>
              <a:rPr lang="en-US" sz="1600" kern="0" baseline="0" noProof="0" dirty="0" smtClean="0">
                <a:latin typeface="+mn-lt"/>
                <a:ea typeface="+mn-ea"/>
                <a:cs typeface="+mn-cs"/>
              </a:rPr>
              <a:t>Hack</a:t>
            </a:r>
            <a:r>
              <a:rPr lang="en-US" sz="1600" kern="0" noProof="0" dirty="0" smtClean="0">
                <a:latin typeface="+mn-lt"/>
                <a:ea typeface="+mn-ea"/>
                <a:cs typeface="+mn-cs"/>
              </a:rPr>
              <a:t> Miami</a:t>
            </a:r>
          </a:p>
          <a:p>
            <a:pPr marL="800100" lvl="1" indent="-342900">
              <a:spcBef>
                <a:spcPct val="20000"/>
              </a:spcBef>
              <a:spcAft>
                <a:spcPts val="600"/>
              </a:spcAft>
              <a:buClr>
                <a:srgbClr val="941B1E"/>
              </a:buClr>
              <a:buFont typeface="Times" charset="0"/>
              <a:buChar char="•"/>
            </a:pPr>
            <a:r>
              <a:rPr lang="en-US" sz="1600" kern="0" dirty="0" smtClean="0"/>
              <a:t>OWASP</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err="1" smtClean="0">
                <a:ln>
                  <a:noFill/>
                </a:ln>
                <a:solidFill>
                  <a:schemeClr val="tx1"/>
                </a:solidFill>
                <a:effectLst/>
                <a:uLnTx/>
                <a:uFillTx/>
                <a:latin typeface="+mn-lt"/>
                <a:ea typeface="+mn-ea"/>
                <a:cs typeface="+mn-cs"/>
              </a:rPr>
              <a:t>InfraGard</a:t>
            </a:r>
            <a:endParaRPr kumimoji="0" lang="en-US" sz="1600" b="0" i="0" u="none" strike="noStrike" kern="0" cap="none" spc="0" normalizeH="0" baseline="0" dirty="0" smtClean="0">
              <a:ln>
                <a:noFill/>
              </a:ln>
              <a:solidFill>
                <a:schemeClr val="tx1"/>
              </a:solidFill>
              <a:effectLst/>
              <a:uLnTx/>
              <a:uFillTx/>
              <a:latin typeface="+mn-lt"/>
              <a:ea typeface="+mn-ea"/>
              <a:cs typeface="+mn-cs"/>
            </a:endParaRP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Miami</a:t>
            </a:r>
            <a:r>
              <a:rPr kumimoji="0" lang="en-US" sz="1600" b="0" i="0" u="none" strike="noStrike" kern="0" cap="none" spc="0" normalizeH="0" dirty="0" smtClean="0">
                <a:ln>
                  <a:noFill/>
                </a:ln>
                <a:solidFill>
                  <a:schemeClr val="tx1"/>
                </a:solidFill>
                <a:effectLst/>
                <a:uLnTx/>
                <a:uFillTx/>
                <a:latin typeface="+mn-lt"/>
                <a:ea typeface="+mn-ea"/>
                <a:cs typeface="+mn-cs"/>
              </a:rPr>
              <a:t> Electronic Crimes Task Force</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28575" y="228600"/>
            <a:ext cx="8229600" cy="545123"/>
          </a:xfrm>
        </p:spPr>
        <p:txBody>
          <a:bodyPr/>
          <a:lstStyle/>
          <a:p>
            <a:r>
              <a:rPr lang="en-US" dirty="0" smtClean="0">
                <a:solidFill>
                  <a:srgbClr val="C00000"/>
                </a:solidFill>
              </a:rPr>
              <a:t>A </a:t>
            </a:r>
            <a:r>
              <a:rPr lang="en-US" dirty="0" err="1" smtClean="0">
                <a:solidFill>
                  <a:srgbClr val="C00000"/>
                </a:solidFill>
              </a:rPr>
              <a:t>Facebook</a:t>
            </a:r>
            <a:r>
              <a:rPr lang="en-US" dirty="0" smtClean="0">
                <a:solidFill>
                  <a:srgbClr val="C00000"/>
                </a:solidFill>
              </a:rPr>
              <a:t> Attack In Action</a:t>
            </a:r>
            <a:endParaRPr lang="en-US" dirty="0">
              <a:solidFill>
                <a:srgbClr val="C00000"/>
              </a:solidFill>
            </a:endParaRPr>
          </a:p>
        </p:txBody>
      </p:sp>
      <p:sp>
        <p:nvSpPr>
          <p:cNvPr id="15" name="Content Placeholder 2"/>
          <p:cNvSpPr>
            <a:spLocks noGrp="1"/>
          </p:cNvSpPr>
          <p:nvPr>
            <p:ph idx="1"/>
          </p:nvPr>
        </p:nvSpPr>
        <p:spPr>
          <a:xfrm>
            <a:off x="0" y="1066806"/>
            <a:ext cx="8229600" cy="4525963"/>
          </a:xfrm>
        </p:spPr>
        <p:txBody>
          <a:bodyPr/>
          <a:lstStyle/>
          <a:p>
            <a:r>
              <a:rPr lang="ro-RO" sz="2400" dirty="0" smtClean="0"/>
              <a:t>Net-Worm.Win32.Koobface</a:t>
            </a:r>
            <a:endParaRPr lang="en-US" sz="2400" dirty="0" smtClean="0"/>
          </a:p>
          <a:p>
            <a:pPr lvl="1">
              <a:buFont typeface="Courier New" pitchFamily="49" charset="0"/>
              <a:buChar char="o"/>
            </a:pPr>
            <a:r>
              <a:rPr lang="en-US" sz="2400" dirty="0" smtClean="0"/>
              <a:t>Created in July 2008</a:t>
            </a:r>
          </a:p>
          <a:p>
            <a:pPr lvl="1">
              <a:buFont typeface="Courier New" pitchFamily="49" charset="0"/>
              <a:buChar char="o"/>
            </a:pPr>
            <a:r>
              <a:rPr lang="en-US" sz="2400" dirty="0" smtClean="0"/>
              <a:t>Variants</a:t>
            </a:r>
            <a:r>
              <a:rPr lang="en-US" sz="2400" baseline="0" dirty="0" smtClean="0"/>
              <a:t> still squirming in 2009</a:t>
            </a:r>
            <a:endParaRPr lang="en-US" sz="2400" dirty="0" smtClean="0"/>
          </a:p>
          <a:p>
            <a:r>
              <a:rPr lang="en-US" sz="2400" dirty="0" smtClean="0"/>
              <a:t>N</a:t>
            </a:r>
            <a:r>
              <a:rPr lang="vi-VN" sz="2400" dirty="0" smtClean="0"/>
              <a:t>et-worm </a:t>
            </a:r>
            <a:r>
              <a:rPr lang="en-US" sz="2400" dirty="0" smtClean="0"/>
              <a:t>that exploits trust on </a:t>
            </a:r>
            <a:r>
              <a:rPr lang="vi-VN" sz="2400" dirty="0" smtClean="0"/>
              <a:t>Facebook </a:t>
            </a:r>
            <a:r>
              <a:rPr lang="en-US" sz="2400" dirty="0" smtClean="0"/>
              <a:t>and</a:t>
            </a:r>
            <a:r>
              <a:rPr lang="vi-VN" sz="2400" dirty="0" smtClean="0"/>
              <a:t> Myspace</a:t>
            </a:r>
            <a:endParaRPr lang="ro-RO" sz="2400" dirty="0"/>
          </a:p>
        </p:txBody>
      </p:sp>
      <p:pic>
        <p:nvPicPr>
          <p:cNvPr id="16" name="Picture 5" descr="K:\work\RoNewMedia 2.0\koobface_.jpg"/>
          <p:cNvPicPr>
            <a:picLocks noChangeAspect="1" noChangeArrowheads="1"/>
          </p:cNvPicPr>
          <p:nvPr/>
        </p:nvPicPr>
        <p:blipFill>
          <a:blip r:embed="rId3" cstate="print"/>
          <a:srcRect/>
          <a:stretch>
            <a:fillRect/>
          </a:stretch>
        </p:blipFill>
        <p:spPr bwMode="auto">
          <a:xfrm>
            <a:off x="1345204" y="1109650"/>
            <a:ext cx="5275385" cy="4152900"/>
          </a:xfrm>
          <a:prstGeom prst="rect">
            <a:avLst/>
          </a:prstGeom>
          <a:noFill/>
          <a:ln w="12700">
            <a:solidFill>
              <a:schemeClr val="tx1"/>
            </a:solidFill>
          </a:ln>
        </p:spPr>
      </p:pic>
      <p:pic>
        <p:nvPicPr>
          <p:cNvPr id="17" name="Picture 6" descr="K:\work\RoNewMedia 2.0\koobface.jpg"/>
          <p:cNvPicPr>
            <a:picLocks noChangeAspect="1" noChangeArrowheads="1"/>
          </p:cNvPicPr>
          <p:nvPr/>
        </p:nvPicPr>
        <p:blipFill>
          <a:blip r:embed="rId4" cstate="print"/>
          <a:srcRect/>
          <a:stretch>
            <a:fillRect/>
          </a:stretch>
        </p:blipFill>
        <p:spPr bwMode="auto">
          <a:xfrm>
            <a:off x="883604" y="945572"/>
            <a:ext cx="6348046" cy="4612249"/>
          </a:xfrm>
          <a:prstGeom prst="rect">
            <a:avLst/>
          </a:prstGeom>
          <a:noFill/>
          <a:ln w="12700">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lstStyle/>
          <a:p>
            <a:r>
              <a:rPr lang="en-US" dirty="0" smtClean="0"/>
              <a:t>Attacker – </a:t>
            </a:r>
            <a:r>
              <a:rPr lang="en-US" dirty="0" err="1" smtClean="0"/>
              <a:t>BackTrack</a:t>
            </a:r>
            <a:r>
              <a:rPr lang="en-US" dirty="0" smtClean="0"/>
              <a:t> 4 </a:t>
            </a:r>
            <a:r>
              <a:rPr lang="en-US" dirty="0" err="1" smtClean="0"/>
              <a:t>LiveCD</a:t>
            </a:r>
            <a:r>
              <a:rPr lang="en-US" dirty="0" smtClean="0"/>
              <a:t> and SET</a:t>
            </a:r>
          </a:p>
          <a:p>
            <a:pPr lvl="1"/>
            <a:r>
              <a:rPr lang="en-US" dirty="0" smtClean="0"/>
              <a:t>Perform recon on company to obtain email address of ISACA presentation participant</a:t>
            </a:r>
          </a:p>
          <a:p>
            <a:pPr lvl="1"/>
            <a:r>
              <a:rPr lang="en-US" dirty="0" smtClean="0"/>
              <a:t>Create malicious PDF file and configure it to call attacker when opened.</a:t>
            </a:r>
          </a:p>
          <a:p>
            <a:pPr lvl="1"/>
            <a:r>
              <a:rPr lang="en-US" dirty="0" smtClean="0"/>
              <a:t>Email ISACA presentation participant</a:t>
            </a:r>
          </a:p>
          <a:p>
            <a:r>
              <a:rPr lang="en-US" dirty="0" smtClean="0"/>
              <a:t>Victim</a:t>
            </a:r>
          </a:p>
          <a:p>
            <a:pPr lvl="1"/>
            <a:r>
              <a:rPr lang="en-US" dirty="0" smtClean="0"/>
              <a:t>Running Windows XP Federal Desktop Core Configuration with all Windows Updates and Anti-Virus signatures</a:t>
            </a:r>
          </a:p>
          <a:p>
            <a:pPr lvl="1"/>
            <a:r>
              <a:rPr lang="en-US" i="1" dirty="0" smtClean="0"/>
              <a:t>Running Adobe Reader 9.0 latest version is 9.3.0</a:t>
            </a:r>
          </a:p>
          <a:p>
            <a:pPr lvl="1"/>
            <a:r>
              <a:rPr lang="en-US" dirty="0" smtClean="0"/>
              <a:t>User is very conscience about security and does not open files from people he/she does not know.</a:t>
            </a:r>
          </a:p>
          <a:p>
            <a:pPr lvl="1"/>
            <a:r>
              <a:rPr lang="en-US" dirty="0" smtClean="0"/>
              <a:t>Will open ISACA presentation because it has very valuable material</a:t>
            </a:r>
          </a:p>
          <a:p>
            <a:r>
              <a:rPr lang="en-US" dirty="0" smtClean="0"/>
              <a:t>Pray to demo gods!</a:t>
            </a:r>
          </a:p>
          <a:p>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let this happening?</a:t>
            </a:r>
            <a:endParaRPr lang="en-US" dirty="0"/>
          </a:p>
        </p:txBody>
      </p:sp>
      <p:sp>
        <p:nvSpPr>
          <p:cNvPr id="3" name="Content Placeholder 2"/>
          <p:cNvSpPr>
            <a:spLocks noGrp="1"/>
          </p:cNvSpPr>
          <p:nvPr>
            <p:ph idx="1"/>
          </p:nvPr>
        </p:nvSpPr>
        <p:spPr/>
        <p:txBody>
          <a:bodyPr/>
          <a:lstStyle/>
          <a:p>
            <a:r>
              <a:rPr lang="en-US" dirty="0" smtClean="0"/>
              <a:t>Lack of user awareness</a:t>
            </a:r>
          </a:p>
          <a:p>
            <a:r>
              <a:rPr lang="en-US" dirty="0" smtClean="0"/>
              <a:t>Poorly protected infrastructure</a:t>
            </a:r>
          </a:p>
          <a:p>
            <a:pPr lvl="1"/>
            <a:r>
              <a:rPr lang="en-US" dirty="0" smtClean="0"/>
              <a:t>Patch everything, not just OS but applications</a:t>
            </a:r>
          </a:p>
          <a:p>
            <a:r>
              <a:rPr lang="en-US" dirty="0" smtClean="0"/>
              <a:t>Poorly protected data</a:t>
            </a:r>
          </a:p>
          <a:p>
            <a:r>
              <a:rPr lang="en-US" dirty="0" smtClean="0"/>
              <a:t>Poorly enforced IT/Security Policy</a:t>
            </a:r>
          </a:p>
          <a:p>
            <a:pPr lvl="1"/>
            <a:r>
              <a:rPr lang="en-US" dirty="0" smtClean="0"/>
              <a:t>Security tools deployed don’t just work</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Advanced Persistent Threat?	</a:t>
            </a:r>
            <a:endParaRPr lang="en-US" dirty="0"/>
          </a:p>
        </p:txBody>
      </p:sp>
      <p:sp>
        <p:nvSpPr>
          <p:cNvPr id="3" name="Content Placeholder 2"/>
          <p:cNvSpPr>
            <a:spLocks noGrp="1"/>
          </p:cNvSpPr>
          <p:nvPr>
            <p:ph idx="1"/>
          </p:nvPr>
        </p:nvSpPr>
        <p:spPr>
          <a:xfrm>
            <a:off x="152400" y="914400"/>
            <a:ext cx="8991600" cy="5257800"/>
          </a:xfrm>
        </p:spPr>
        <p:txBody>
          <a:bodyPr/>
          <a:lstStyle/>
          <a:p>
            <a:r>
              <a:rPr lang="en-US" dirty="0" smtClean="0"/>
              <a:t>Term coined by U.S. Air Force for Chinese Related Intrusions</a:t>
            </a:r>
          </a:p>
          <a:p>
            <a:r>
              <a:rPr lang="en-US" dirty="0" smtClean="0"/>
              <a:t>Attacks conducted by well funded and organized groups</a:t>
            </a:r>
          </a:p>
          <a:p>
            <a:pPr lvl="1"/>
            <a:r>
              <a:rPr lang="en-US" dirty="0" smtClean="0"/>
              <a:t>Professionals not script kiddies!</a:t>
            </a:r>
          </a:p>
          <a:p>
            <a:r>
              <a:rPr lang="en-US" dirty="0" smtClean="0"/>
              <a:t>Motivation</a:t>
            </a:r>
          </a:p>
          <a:p>
            <a:pPr lvl="1"/>
            <a:r>
              <a:rPr lang="en-US" dirty="0" smtClean="0"/>
              <a:t>Economic, Financial, and Political against US government and commercial entities</a:t>
            </a:r>
          </a:p>
          <a:p>
            <a:r>
              <a:rPr lang="en-US" dirty="0" smtClean="0"/>
              <a:t>Targeted attacks</a:t>
            </a:r>
          </a:p>
          <a:p>
            <a:r>
              <a:rPr lang="en-US" dirty="0" smtClean="0"/>
              <a:t>Custom Malware</a:t>
            </a:r>
          </a:p>
          <a:p>
            <a:r>
              <a:rPr lang="en-US" dirty="0" smtClean="0"/>
              <a:t>Constant Aggressor</a:t>
            </a:r>
          </a:p>
          <a:p>
            <a:pPr lvl="1"/>
            <a:r>
              <a:rPr lang="en-US" dirty="0" smtClean="0"/>
              <a:t>Network Occupation</a:t>
            </a:r>
          </a:p>
          <a:p>
            <a:pPr lvl="1"/>
            <a:r>
              <a:rPr lang="en-US" dirty="0" smtClean="0"/>
              <a:t>Persistent Access to network</a:t>
            </a:r>
          </a:p>
          <a:p>
            <a:r>
              <a:rPr lang="en-US" dirty="0" smtClean="0"/>
              <a:t>This is not new! Over 5 years seeing this activity!</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APT Successful?	</a:t>
            </a:r>
            <a:endParaRPr lang="en-US" dirty="0"/>
          </a:p>
        </p:txBody>
      </p:sp>
      <p:sp>
        <p:nvSpPr>
          <p:cNvPr id="3" name="Content Placeholder 2"/>
          <p:cNvSpPr>
            <a:spLocks noGrp="1"/>
          </p:cNvSpPr>
          <p:nvPr>
            <p:ph idx="1"/>
          </p:nvPr>
        </p:nvSpPr>
        <p:spPr/>
        <p:txBody>
          <a:bodyPr/>
          <a:lstStyle/>
          <a:p>
            <a:r>
              <a:rPr lang="en-US" dirty="0" smtClean="0"/>
              <a:t>Victims and targets are not aware of these attacks</a:t>
            </a:r>
          </a:p>
          <a:p>
            <a:pPr lvl="1"/>
            <a:r>
              <a:rPr lang="en-US" dirty="0" smtClean="0"/>
              <a:t>Good that Google disclosed?</a:t>
            </a:r>
          </a:p>
          <a:p>
            <a:r>
              <a:rPr lang="en-US" dirty="0" smtClean="0"/>
              <a:t>Information Security Defenses Don’t Work!</a:t>
            </a:r>
          </a:p>
          <a:p>
            <a:pPr lvl="1"/>
            <a:r>
              <a:rPr lang="en-US" dirty="0" smtClean="0"/>
              <a:t>APT evades:</a:t>
            </a:r>
          </a:p>
          <a:p>
            <a:pPr lvl="2"/>
            <a:r>
              <a:rPr lang="en-US" sz="2000" dirty="0" smtClean="0"/>
              <a:t>Anti-Virus signatures</a:t>
            </a:r>
          </a:p>
          <a:p>
            <a:pPr lvl="2"/>
            <a:r>
              <a:rPr lang="en-US" sz="2000" dirty="0" smtClean="0"/>
              <a:t>IDS signatures</a:t>
            </a:r>
          </a:p>
          <a:p>
            <a:pPr lvl="2"/>
            <a:r>
              <a:rPr lang="en-US" sz="2000" dirty="0" smtClean="0"/>
              <a:t>Network appliances (firewall, IPS, etc)</a:t>
            </a:r>
          </a:p>
          <a:p>
            <a:pPr lvl="2"/>
            <a:r>
              <a:rPr lang="en-US" sz="2000" dirty="0" smtClean="0"/>
              <a:t>Security Operations?</a:t>
            </a:r>
          </a:p>
          <a:p>
            <a:pPr lvl="1"/>
            <a:r>
              <a:rPr lang="en-US" dirty="0" smtClean="0"/>
              <a:t>APT remains undetected once inside the network!</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Heartland	</a:t>
            </a:r>
            <a:endParaRPr lang="en-US" dirty="0"/>
          </a:p>
        </p:txBody>
      </p:sp>
      <p:sp>
        <p:nvSpPr>
          <p:cNvPr id="3" name="Content Placeholder 2"/>
          <p:cNvSpPr>
            <a:spLocks noGrp="1"/>
          </p:cNvSpPr>
          <p:nvPr>
            <p:ph idx="1"/>
          </p:nvPr>
        </p:nvSpPr>
        <p:spPr/>
        <p:txBody>
          <a:bodyPr/>
          <a:lstStyle/>
          <a:p>
            <a:r>
              <a:rPr lang="en-US" dirty="0" smtClean="0"/>
              <a:t>They were PCI Compliant!</a:t>
            </a:r>
          </a:p>
          <a:p>
            <a:r>
              <a:rPr lang="en-US" dirty="0" smtClean="0"/>
              <a:t>~ 130 million credit cards compromised</a:t>
            </a:r>
          </a:p>
          <a:p>
            <a:r>
              <a:rPr lang="en-US" dirty="0" smtClean="0"/>
              <a:t>Notified by 3</a:t>
            </a:r>
            <a:r>
              <a:rPr lang="en-US" baseline="30000" dirty="0" smtClean="0"/>
              <a:t>rd</a:t>
            </a:r>
            <a:r>
              <a:rPr lang="en-US" dirty="0" smtClean="0"/>
              <a:t> party!</a:t>
            </a:r>
          </a:p>
          <a:p>
            <a:r>
              <a:rPr lang="en-US" dirty="0" smtClean="0"/>
              <a:t>Attackers had persistent long-term access</a:t>
            </a:r>
          </a:p>
          <a:p>
            <a:r>
              <a:rPr lang="en-US" dirty="0" smtClean="0"/>
              <a:t>Possible initial entrance through WEP or even open Wireless Access Point.</a:t>
            </a:r>
          </a:p>
          <a:p>
            <a:r>
              <a:rPr lang="en-US" dirty="0" smtClean="0"/>
              <a:t>Used targeted (custom) malware to propagate</a:t>
            </a:r>
          </a:p>
          <a:p>
            <a:r>
              <a:rPr lang="en-US" dirty="0" smtClean="0"/>
              <a:t>They were PCI Compliant!!</a:t>
            </a:r>
          </a:p>
          <a:p>
            <a:r>
              <a:rPr lang="en-US" dirty="0" smtClean="0"/>
              <a:t>Why was the only “early indicator” the resulting fraud? 		-Anton </a:t>
            </a:r>
            <a:r>
              <a:rPr lang="en-US" dirty="0" err="1" smtClean="0"/>
              <a:t>Chuvakin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 Security</a:t>
            </a:r>
            <a:endParaRPr lang="en-US" dirty="0"/>
          </a:p>
        </p:txBody>
      </p:sp>
      <p:sp>
        <p:nvSpPr>
          <p:cNvPr id="3" name="Content Placeholder 2"/>
          <p:cNvSpPr>
            <a:spLocks noGrp="1"/>
          </p:cNvSpPr>
          <p:nvPr>
            <p:ph idx="1"/>
          </p:nvPr>
        </p:nvSpPr>
        <p:spPr/>
        <p:txBody>
          <a:bodyPr/>
          <a:lstStyle/>
          <a:p>
            <a:r>
              <a:rPr lang="en-US" dirty="0" smtClean="0"/>
              <a:t>Blame </a:t>
            </a:r>
            <a:r>
              <a:rPr lang="en-US" dirty="0" err="1" smtClean="0"/>
              <a:t>TrustWave</a:t>
            </a:r>
            <a:r>
              <a:rPr lang="en-US" dirty="0" smtClean="0"/>
              <a:t>?</a:t>
            </a:r>
          </a:p>
          <a:p>
            <a:pPr lvl="1"/>
            <a:r>
              <a:rPr lang="en-US" dirty="0" smtClean="0"/>
              <a:t>No way! Not fair to </a:t>
            </a:r>
            <a:r>
              <a:rPr lang="en-US" dirty="0" err="1" smtClean="0"/>
              <a:t>TrustWave</a:t>
            </a:r>
            <a:r>
              <a:rPr lang="en-US" dirty="0" smtClean="0"/>
              <a:t>!</a:t>
            </a:r>
          </a:p>
          <a:p>
            <a:r>
              <a:rPr lang="en-US" dirty="0" smtClean="0"/>
              <a:t>Was compliance or PCI designed to make systems secure?</a:t>
            </a:r>
          </a:p>
          <a:p>
            <a:pPr lvl="1"/>
            <a:r>
              <a:rPr lang="en-US" dirty="0" smtClean="0"/>
              <a:t>Is that even possible?</a:t>
            </a:r>
          </a:p>
          <a:p>
            <a:r>
              <a:rPr lang="en-US" dirty="0" smtClean="0"/>
              <a:t>Although Compliance is not Security are more companies more secure now because of compliance?</a:t>
            </a:r>
          </a:p>
          <a:p>
            <a:r>
              <a:rPr lang="en-US" dirty="0" smtClean="0"/>
              <a:t>Is this even a compliance issue?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idx="1"/>
          </p:nvPr>
        </p:nvSpPr>
        <p:spPr/>
        <p:txBody>
          <a:bodyPr/>
          <a:lstStyle/>
          <a:p>
            <a:r>
              <a:rPr lang="en-US" dirty="0" smtClean="0"/>
              <a:t>Are you willing to be proactive about security?</a:t>
            </a:r>
          </a:p>
          <a:p>
            <a:r>
              <a:rPr lang="en-US" dirty="0" smtClean="0"/>
              <a:t>Ask these 5 key questions:</a:t>
            </a:r>
          </a:p>
          <a:p>
            <a:pPr marL="857250" lvl="1" indent="-457200">
              <a:spcBef>
                <a:spcPts val="600"/>
              </a:spcBef>
              <a:buFont typeface="Arial" pitchFamily="34" charset="0"/>
              <a:buAutoNum type="arabicPeriod"/>
            </a:pPr>
            <a:r>
              <a:rPr lang="en-US" dirty="0" smtClean="0"/>
              <a:t>What </a:t>
            </a:r>
            <a:r>
              <a:rPr lang="en-US" dirty="0" smtClean="0">
                <a:solidFill>
                  <a:srgbClr val="941B1E"/>
                </a:solidFill>
              </a:rPr>
              <a:t>data </a:t>
            </a:r>
            <a:r>
              <a:rPr lang="en-US" dirty="0" smtClean="0"/>
              <a:t>is being collected, transacted on, transmitted, or stored, and for what purpose?</a:t>
            </a:r>
          </a:p>
          <a:p>
            <a:pPr marL="857250" lvl="1" indent="-457200">
              <a:spcBef>
                <a:spcPts val="600"/>
              </a:spcBef>
              <a:buFont typeface="Arial" pitchFamily="34" charset="0"/>
              <a:buAutoNum type="arabicPeriod"/>
            </a:pPr>
            <a:r>
              <a:rPr lang="en-US" dirty="0" smtClean="0"/>
              <a:t>How are </a:t>
            </a:r>
            <a:r>
              <a:rPr lang="en-US" dirty="0" smtClean="0">
                <a:solidFill>
                  <a:srgbClr val="941B1E"/>
                </a:solidFill>
              </a:rPr>
              <a:t>authentication </a:t>
            </a:r>
            <a:r>
              <a:rPr lang="en-US" dirty="0" smtClean="0"/>
              <a:t>and </a:t>
            </a:r>
            <a:r>
              <a:rPr lang="en-US" dirty="0" smtClean="0">
                <a:solidFill>
                  <a:srgbClr val="941B1E"/>
                </a:solidFill>
              </a:rPr>
              <a:t>authorization </a:t>
            </a:r>
            <a:r>
              <a:rPr lang="en-US" dirty="0" smtClean="0"/>
              <a:t>being accomplished?</a:t>
            </a:r>
          </a:p>
          <a:p>
            <a:pPr marL="857250" lvl="1" indent="-457200">
              <a:spcBef>
                <a:spcPts val="600"/>
              </a:spcBef>
              <a:buFont typeface="Arial" pitchFamily="34" charset="0"/>
              <a:buAutoNum type="arabicPeriod"/>
            </a:pPr>
            <a:r>
              <a:rPr lang="en-US" dirty="0" smtClean="0"/>
              <a:t>What are the </a:t>
            </a:r>
            <a:r>
              <a:rPr lang="en-US" dirty="0" smtClean="0">
                <a:solidFill>
                  <a:srgbClr val="941B1E"/>
                </a:solidFill>
              </a:rPr>
              <a:t>communications channels </a:t>
            </a:r>
            <a:r>
              <a:rPr lang="en-US" dirty="0" smtClean="0"/>
              <a:t>between each component of the system and do they cross any network boundaries?</a:t>
            </a:r>
          </a:p>
          <a:p>
            <a:pPr marL="857250" lvl="1" indent="-457200">
              <a:spcBef>
                <a:spcPts val="600"/>
              </a:spcBef>
              <a:buFont typeface="Arial" pitchFamily="34" charset="0"/>
              <a:buAutoNum type="arabicPeriod"/>
            </a:pPr>
            <a:r>
              <a:rPr lang="en-US" dirty="0" smtClean="0"/>
              <a:t>Does the solution involve:  an Application Service Provider, data in the Cloud, an externally facing service?</a:t>
            </a:r>
          </a:p>
          <a:p>
            <a:pPr marL="857250" lvl="1" indent="-457200">
              <a:spcBef>
                <a:spcPts val="600"/>
              </a:spcBef>
              <a:buFont typeface="Arial" pitchFamily="34" charset="0"/>
              <a:buAutoNum type="arabicPeriod"/>
            </a:pPr>
            <a:r>
              <a:rPr lang="en-US" dirty="0" smtClean="0"/>
              <a:t>Are there any </a:t>
            </a:r>
            <a:r>
              <a:rPr lang="en-US" dirty="0" smtClean="0">
                <a:solidFill>
                  <a:srgbClr val="941B1E"/>
                </a:solidFill>
              </a:rPr>
              <a:t>regulatory laws, statutes, </a:t>
            </a:r>
            <a:r>
              <a:rPr lang="en-US" dirty="0" smtClean="0"/>
              <a:t>and/or </a:t>
            </a:r>
            <a:r>
              <a:rPr lang="en-US" dirty="0" smtClean="0">
                <a:solidFill>
                  <a:srgbClr val="941B1E"/>
                </a:solidFill>
              </a:rPr>
              <a:t>compliance </a:t>
            </a:r>
            <a:r>
              <a:rPr lang="en-US" dirty="0" smtClean="0"/>
              <a:t>that must be met?</a:t>
            </a:r>
          </a:p>
          <a:p>
            <a:pPr>
              <a:buNone/>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make a difference!</a:t>
            </a:r>
            <a:endParaRPr lang="en-US" dirty="0"/>
          </a:p>
        </p:txBody>
      </p:sp>
      <p:sp>
        <p:nvSpPr>
          <p:cNvPr id="3" name="Content Placeholder 2"/>
          <p:cNvSpPr>
            <a:spLocks noGrp="1"/>
          </p:cNvSpPr>
          <p:nvPr>
            <p:ph idx="1"/>
          </p:nvPr>
        </p:nvSpPr>
        <p:spPr/>
        <p:txBody>
          <a:bodyPr/>
          <a:lstStyle/>
          <a:p>
            <a:r>
              <a:rPr lang="en-US" dirty="0" smtClean="0">
                <a:solidFill>
                  <a:srgbClr val="941B1E"/>
                </a:solidFill>
              </a:rPr>
              <a:t>Think </a:t>
            </a:r>
            <a:r>
              <a:rPr lang="en-US" dirty="0" smtClean="0"/>
              <a:t>architecturally about security</a:t>
            </a:r>
          </a:p>
          <a:p>
            <a:r>
              <a:rPr lang="en-US" dirty="0" smtClean="0">
                <a:solidFill>
                  <a:srgbClr val="941B1E"/>
                </a:solidFill>
              </a:rPr>
              <a:t>Follow </a:t>
            </a:r>
            <a:r>
              <a:rPr lang="en-US" dirty="0" smtClean="0"/>
              <a:t>Project Life Cycle process</a:t>
            </a:r>
          </a:p>
          <a:p>
            <a:r>
              <a:rPr lang="en-US" dirty="0" smtClean="0">
                <a:solidFill>
                  <a:srgbClr val="941B1E"/>
                </a:solidFill>
              </a:rPr>
              <a:t>Ask </a:t>
            </a:r>
            <a:r>
              <a:rPr lang="en-US" dirty="0" smtClean="0"/>
              <a:t>the 5 key questions on all projects</a:t>
            </a:r>
          </a:p>
          <a:p>
            <a:r>
              <a:rPr lang="en-US" dirty="0" smtClean="0">
                <a:solidFill>
                  <a:srgbClr val="941B1E"/>
                </a:solidFill>
              </a:rPr>
              <a:t>Ensure </a:t>
            </a:r>
            <a:r>
              <a:rPr lang="en-US" dirty="0" smtClean="0"/>
              <a:t>implementation of requirements</a:t>
            </a:r>
          </a:p>
          <a:p>
            <a:r>
              <a:rPr lang="en-US" dirty="0" smtClean="0">
                <a:solidFill>
                  <a:srgbClr val="941B1E"/>
                </a:solidFill>
              </a:rPr>
              <a:t>Grow </a:t>
            </a:r>
            <a:r>
              <a:rPr lang="en-US" dirty="0" smtClean="0"/>
              <a:t>your security knowledge</a:t>
            </a:r>
          </a:p>
          <a:p>
            <a:r>
              <a:rPr lang="en-US" dirty="0" smtClean="0">
                <a:solidFill>
                  <a:srgbClr val="941B1E"/>
                </a:solidFill>
              </a:rPr>
              <a:t>Evangelize </a:t>
            </a:r>
            <a:r>
              <a:rPr lang="en-US" dirty="0" smtClean="0"/>
              <a:t>information security in your area</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Computer use at Home</a:t>
            </a:r>
            <a:endParaRPr lang="en-US" dirty="0"/>
          </a:p>
        </p:txBody>
      </p:sp>
      <p:sp>
        <p:nvSpPr>
          <p:cNvPr id="3" name="Content Placeholder 2"/>
          <p:cNvSpPr>
            <a:spLocks noGrp="1"/>
          </p:cNvSpPr>
          <p:nvPr>
            <p:ph idx="1"/>
          </p:nvPr>
        </p:nvSpPr>
        <p:spPr/>
        <p:txBody>
          <a:bodyPr/>
          <a:lstStyle/>
          <a:p>
            <a:r>
              <a:rPr lang="en-US" dirty="0" smtClean="0"/>
              <a:t>Separate computer for online banking</a:t>
            </a:r>
          </a:p>
          <a:p>
            <a:r>
              <a:rPr lang="en-US" dirty="0" smtClean="0"/>
              <a:t>Separate compute for the kids</a:t>
            </a:r>
          </a:p>
          <a:p>
            <a:r>
              <a:rPr lang="en-US" dirty="0" smtClean="0"/>
              <a:t>Set strong administrator passwords</a:t>
            </a:r>
          </a:p>
          <a:p>
            <a:r>
              <a:rPr lang="en-US" dirty="0" smtClean="0"/>
              <a:t>Use a second limited user account</a:t>
            </a:r>
          </a:p>
          <a:p>
            <a:r>
              <a:rPr lang="en-US" dirty="0" smtClean="0"/>
              <a:t>Turn the computer off when not using it</a:t>
            </a:r>
          </a:p>
          <a:p>
            <a:r>
              <a:rPr lang="en-US" dirty="0" smtClean="0"/>
              <a:t>Apply operating system AND application patches</a:t>
            </a:r>
          </a:p>
          <a:p>
            <a:r>
              <a:rPr lang="en-US" dirty="0" smtClean="0"/>
              <a:t>Don’t use wireless for online banking</a:t>
            </a:r>
          </a:p>
          <a:p>
            <a:r>
              <a:rPr lang="en-US" dirty="0" smtClean="0"/>
              <a:t>Use a strong password for online banking accounts and do not use this password ANYWHERE else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About </a:t>
            </a:r>
            <a:r>
              <a:rPr lang="en-US" dirty="0" err="1" smtClean="0"/>
              <a:t>Terremark</a:t>
            </a:r>
            <a:endParaRPr lang="en-US" dirty="0"/>
          </a:p>
        </p:txBody>
      </p:sp>
      <p:sp>
        <p:nvSpPr>
          <p:cNvPr id="16387" name="Rectangle 3"/>
          <p:cNvSpPr>
            <a:spLocks noGrp="1" noChangeArrowheads="1"/>
          </p:cNvSpPr>
          <p:nvPr>
            <p:ph type="body" idx="1"/>
          </p:nvPr>
        </p:nvSpPr>
        <p:spPr/>
        <p:txBody>
          <a:bodyPr/>
          <a:lstStyle/>
          <a:p>
            <a:pPr>
              <a:spcAft>
                <a:spcPts val="0"/>
              </a:spcAft>
            </a:pPr>
            <a:r>
              <a:rPr lang="en-US" sz="2200" dirty="0" smtClean="0"/>
              <a:t>Leading global provider of managed IT services</a:t>
            </a:r>
          </a:p>
          <a:p>
            <a:pPr lvl="1">
              <a:spcAft>
                <a:spcPts val="0"/>
              </a:spcAft>
            </a:pPr>
            <a:r>
              <a:rPr lang="en-US" sz="1800" dirty="0" smtClean="0"/>
              <a:t>Colocation</a:t>
            </a:r>
          </a:p>
          <a:p>
            <a:pPr lvl="1">
              <a:spcAft>
                <a:spcPts val="0"/>
              </a:spcAft>
            </a:pPr>
            <a:r>
              <a:rPr lang="en-US" sz="1800" dirty="0" smtClean="0"/>
              <a:t>Network &amp; Connectivity</a:t>
            </a:r>
          </a:p>
          <a:p>
            <a:pPr lvl="1">
              <a:spcAft>
                <a:spcPts val="0"/>
              </a:spcAft>
            </a:pPr>
            <a:r>
              <a:rPr lang="en-US" sz="1800" dirty="0" smtClean="0"/>
              <a:t>Managed Hosting</a:t>
            </a:r>
          </a:p>
          <a:p>
            <a:pPr lvl="1">
              <a:spcAft>
                <a:spcPts val="0"/>
              </a:spcAft>
            </a:pPr>
            <a:r>
              <a:rPr lang="en-US" sz="1800" dirty="0" smtClean="0"/>
              <a:t>Cloud Computing</a:t>
            </a:r>
          </a:p>
          <a:p>
            <a:pPr lvl="1">
              <a:spcAft>
                <a:spcPts val="0"/>
              </a:spcAft>
            </a:pPr>
            <a:r>
              <a:rPr lang="en-US" sz="1800" dirty="0" smtClean="0"/>
              <a:t>Information Security</a:t>
            </a:r>
          </a:p>
          <a:p>
            <a:pPr lvl="1">
              <a:spcAft>
                <a:spcPts val="0"/>
              </a:spcAft>
            </a:pPr>
            <a:r>
              <a:rPr lang="en-US" sz="1800" dirty="0" smtClean="0"/>
              <a:t>Data Services &amp; Disaster Recovery</a:t>
            </a:r>
          </a:p>
          <a:p>
            <a:pPr>
              <a:spcAft>
                <a:spcPts val="0"/>
              </a:spcAft>
            </a:pPr>
            <a:r>
              <a:rPr lang="en-US" sz="2200" dirty="0" smtClean="0"/>
              <a:t>Access to more than 160 global network carriers</a:t>
            </a:r>
            <a:endParaRPr lang="en-US" sz="1800" dirty="0" smtClean="0"/>
          </a:p>
          <a:p>
            <a:pPr>
              <a:spcAft>
                <a:spcPts val="0"/>
              </a:spcAft>
            </a:pPr>
            <a:r>
              <a:rPr lang="en-US" sz="2200" dirty="0" smtClean="0"/>
              <a:t>VMware Service Provider of the Year 2009</a:t>
            </a:r>
          </a:p>
        </p:txBody>
      </p:sp>
      <p:pic>
        <p:nvPicPr>
          <p:cNvPr id="12" name="Picture 11" descr="fma_MSFTGold.png"/>
          <p:cNvPicPr>
            <a:picLocks noChangeAspect="1"/>
          </p:cNvPicPr>
          <p:nvPr/>
        </p:nvPicPr>
        <p:blipFill>
          <a:blip r:embed="rId3"/>
          <a:srcRect/>
          <a:stretch>
            <a:fillRect/>
          </a:stretch>
        </p:blipFill>
        <p:spPr bwMode="auto">
          <a:xfrm>
            <a:off x="7010400" y="4445000"/>
            <a:ext cx="1485900" cy="584200"/>
          </a:xfrm>
          <a:prstGeom prst="rect">
            <a:avLst/>
          </a:prstGeom>
          <a:noFill/>
          <a:ln w="9525">
            <a:noFill/>
            <a:miter lim="800000"/>
            <a:headEnd/>
            <a:tailEnd/>
          </a:ln>
          <a:effectLst>
            <a:outerShdw blurRad="50800" dist="38100" dir="2700000">
              <a:srgbClr val="000000">
                <a:alpha val="43000"/>
              </a:srgbClr>
            </a:outerShdw>
          </a:effectLst>
        </p:spPr>
      </p:pic>
      <p:pic>
        <p:nvPicPr>
          <p:cNvPr id="13" name="Picture 12" descr="fma_SAS70.png"/>
          <p:cNvPicPr>
            <a:picLocks noChangeAspect="1"/>
          </p:cNvPicPr>
          <p:nvPr/>
        </p:nvPicPr>
        <p:blipFill>
          <a:blip r:embed="rId4"/>
          <a:srcRect/>
          <a:stretch>
            <a:fillRect/>
          </a:stretch>
        </p:blipFill>
        <p:spPr bwMode="auto">
          <a:xfrm>
            <a:off x="7010400" y="2159000"/>
            <a:ext cx="1514475" cy="593725"/>
          </a:xfrm>
          <a:prstGeom prst="rect">
            <a:avLst/>
          </a:prstGeom>
          <a:noFill/>
          <a:ln w="9525">
            <a:noFill/>
            <a:miter lim="800000"/>
            <a:headEnd/>
            <a:tailEnd/>
          </a:ln>
          <a:effectLst>
            <a:outerShdw blurRad="50800" dist="38100" dir="2700000">
              <a:srgbClr val="000000">
                <a:alpha val="43000"/>
              </a:srgbClr>
            </a:outerShdw>
          </a:effectLst>
        </p:spPr>
      </p:pic>
      <p:pic>
        <p:nvPicPr>
          <p:cNvPr id="14" name="Picture 13" descr="fma_GreenGrid.png"/>
          <p:cNvPicPr>
            <a:picLocks noChangeAspect="1"/>
          </p:cNvPicPr>
          <p:nvPr/>
        </p:nvPicPr>
        <p:blipFill>
          <a:blip r:embed="rId5"/>
          <a:srcRect/>
          <a:stretch>
            <a:fillRect/>
          </a:stretch>
        </p:blipFill>
        <p:spPr bwMode="auto">
          <a:xfrm>
            <a:off x="7010400" y="1397000"/>
            <a:ext cx="1536700" cy="603250"/>
          </a:xfrm>
          <a:prstGeom prst="rect">
            <a:avLst/>
          </a:prstGeom>
          <a:noFill/>
          <a:ln w="9525">
            <a:noFill/>
            <a:miter lim="800000"/>
            <a:headEnd/>
            <a:tailEnd/>
          </a:ln>
          <a:effectLst>
            <a:outerShdw blurRad="50800" dist="38100" dir="2700000">
              <a:srgbClr val="000000">
                <a:alpha val="43000"/>
              </a:srgbClr>
            </a:outerShdw>
          </a:effectLst>
        </p:spPr>
      </p:pic>
      <p:pic>
        <p:nvPicPr>
          <p:cNvPr id="9" name="Picture 8" descr="fma_IBM.png"/>
          <p:cNvPicPr>
            <a:picLocks noChangeAspect="1"/>
          </p:cNvPicPr>
          <p:nvPr/>
        </p:nvPicPr>
        <p:blipFill>
          <a:blip r:embed="rId6"/>
          <a:srcRect/>
          <a:stretch>
            <a:fillRect/>
          </a:stretch>
        </p:blipFill>
        <p:spPr bwMode="auto">
          <a:xfrm>
            <a:off x="7010400" y="3683000"/>
            <a:ext cx="1506538" cy="590550"/>
          </a:xfrm>
          <a:prstGeom prst="rect">
            <a:avLst/>
          </a:prstGeom>
          <a:noFill/>
          <a:ln w="9525">
            <a:noFill/>
            <a:miter lim="800000"/>
            <a:headEnd/>
            <a:tailEnd/>
          </a:ln>
          <a:effectLst>
            <a:outerShdw blurRad="50800" dist="38100" dir="2700000">
              <a:srgbClr val="000000">
                <a:alpha val="43000"/>
              </a:srgbClr>
            </a:outerShdw>
          </a:effectLst>
        </p:spPr>
      </p:pic>
      <p:pic>
        <p:nvPicPr>
          <p:cNvPr id="8" name="Picture 6" descr="fma_VM.png"/>
          <p:cNvPicPr>
            <a:picLocks noChangeAspect="1"/>
          </p:cNvPicPr>
          <p:nvPr/>
        </p:nvPicPr>
        <p:blipFill>
          <a:blip r:embed="rId7"/>
          <a:srcRect t="1579"/>
          <a:stretch>
            <a:fillRect/>
          </a:stretch>
        </p:blipFill>
        <p:spPr bwMode="auto">
          <a:xfrm>
            <a:off x="7010400" y="2921000"/>
            <a:ext cx="1536700" cy="593725"/>
          </a:xfrm>
          <a:prstGeom prst="rect">
            <a:avLst/>
          </a:prstGeom>
          <a:noFill/>
          <a:ln w="9525">
            <a:noFill/>
            <a:miter lim="800000"/>
            <a:headEnd/>
            <a:tailEnd/>
          </a:ln>
          <a:effectLst>
            <a:outerShdw blurRad="50800" dist="38100" dir="2700000">
              <a:srgbClr val="000000">
                <a:alpha val="43000"/>
              </a:srgbClr>
            </a:outerShdw>
          </a:effectLst>
        </p:spPr>
      </p:pic>
      <p:pic>
        <p:nvPicPr>
          <p:cNvPr id="15" name="Picture 4" descr="nap_up"/>
          <p:cNvPicPr>
            <a:picLocks noChangeAspect="1" noChangeArrowheads="1"/>
          </p:cNvPicPr>
          <p:nvPr/>
        </p:nvPicPr>
        <p:blipFill>
          <a:blip r:embed="rId8"/>
          <a:srcRect r="980" b="29944"/>
          <a:stretch>
            <a:fillRect/>
          </a:stretch>
        </p:blipFill>
        <p:spPr bwMode="auto">
          <a:xfrm>
            <a:off x="0" y="4953000"/>
            <a:ext cx="9144000" cy="2211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You will get compromised!</a:t>
            </a:r>
          </a:p>
          <a:p>
            <a:pPr lvl="1"/>
            <a:r>
              <a:rPr lang="en-US" dirty="0" smtClean="0"/>
              <a:t>Plan accordingly – incident response planning</a:t>
            </a:r>
          </a:p>
          <a:p>
            <a:r>
              <a:rPr lang="en-US" dirty="0" smtClean="0"/>
              <a:t>Focus on securing the data and the access to it</a:t>
            </a:r>
          </a:p>
          <a:p>
            <a:r>
              <a:rPr lang="en-US" dirty="0" smtClean="0"/>
              <a:t>Secure the user environment</a:t>
            </a:r>
          </a:p>
          <a:p>
            <a:pPr lvl="1"/>
            <a:r>
              <a:rPr lang="en-US" dirty="0" smtClean="0"/>
              <a:t>Patch OS and applications	</a:t>
            </a:r>
          </a:p>
          <a:p>
            <a:r>
              <a:rPr lang="en-US" dirty="0" smtClean="0"/>
              <a:t>User awareness training</a:t>
            </a:r>
          </a:p>
          <a:p>
            <a:pPr lvl="1"/>
            <a:r>
              <a:rPr lang="en-US" dirty="0" smtClean="0"/>
              <a:t>Not just a form to sign</a:t>
            </a:r>
          </a:p>
          <a:p>
            <a:pPr lvl="1"/>
            <a:r>
              <a:rPr lang="en-US" dirty="0" smtClean="0"/>
              <a:t>Test the users!</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228600" y="3886200"/>
            <a:ext cx="8686800" cy="3505200"/>
          </a:xfrm>
        </p:spPr>
        <p:txBody>
          <a:bodyPr/>
          <a:lstStyle/>
          <a:p>
            <a:pPr marL="457200" indent="-457200" algn="ctr">
              <a:buNone/>
            </a:pPr>
            <a:r>
              <a:rPr lang="en-US" dirty="0" smtClean="0"/>
              <a:t>Jorge Orchilles</a:t>
            </a:r>
          </a:p>
          <a:p>
            <a:pPr marL="457200" indent="-457200" algn="ctr">
              <a:buNone/>
            </a:pPr>
            <a:r>
              <a:rPr lang="en-US" dirty="0" err="1" smtClean="0"/>
              <a:t>jorchilles@terremark.com</a:t>
            </a:r>
            <a:endParaRPr lang="en-US" dirty="0" smtClean="0"/>
          </a:p>
          <a:p>
            <a:pPr marL="457200" indent="-457200" algn="ctr">
              <a:buNone/>
            </a:pPr>
            <a:r>
              <a:rPr lang="en-US" dirty="0" smtClean="0"/>
              <a:t>Twitter: </a:t>
            </a:r>
            <a:r>
              <a:rPr lang="en-US" dirty="0" err="1" smtClean="0"/>
              <a:t>jorgeorchilles</a:t>
            </a:r>
            <a:endParaRPr lang="en-US" dirty="0" smtClean="0"/>
          </a:p>
          <a:p>
            <a:pPr marL="457200" indent="-457200" algn="ctr">
              <a:buNone/>
            </a:pPr>
            <a:r>
              <a:rPr lang="en-US" dirty="0" smtClean="0"/>
              <a:t>http://www.orchilles.com</a:t>
            </a:r>
          </a:p>
          <a:p>
            <a:pPr marL="457200" indent="-457200" algn="ctr">
              <a:buNone/>
            </a:pPr>
            <a:r>
              <a:rPr lang="en-US" dirty="0" smtClean="0"/>
              <a:t>Podcast: </a:t>
            </a:r>
            <a:r>
              <a:rPr lang="en-US" dirty="0" err="1" smtClean="0"/>
              <a:t>SMBMinute.com</a:t>
            </a:r>
            <a:endParaRPr lang="en-US" dirty="0"/>
          </a:p>
        </p:txBody>
      </p:sp>
      <p:pic>
        <p:nvPicPr>
          <p:cNvPr id="4" name="Picture 3" descr="Screen shot 2010-03-16 at 4.55.18 PM.png"/>
          <p:cNvPicPr>
            <a:picLocks noChangeAspect="1"/>
          </p:cNvPicPr>
          <p:nvPr/>
        </p:nvPicPr>
        <p:blipFill>
          <a:blip r:embed="rId3"/>
          <a:stretch>
            <a:fillRect/>
          </a:stretch>
        </p:blipFill>
        <p:spPr>
          <a:xfrm>
            <a:off x="3467100" y="932808"/>
            <a:ext cx="2552700" cy="272479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4" descr="NAP CMYK_2.jpg"/>
          <p:cNvPicPr>
            <a:picLocks noChangeAspect="1"/>
          </p:cNvPicPr>
          <p:nvPr/>
        </p:nvPicPr>
        <p:blipFill>
          <a:blip r:embed="rId3"/>
          <a:srcRect l="5441" t="24272" r="5585" b="18784"/>
          <a:stretch>
            <a:fillRect/>
          </a:stretch>
        </p:blipFill>
        <p:spPr bwMode="auto">
          <a:xfrm>
            <a:off x="1447800" y="838200"/>
            <a:ext cx="6216650" cy="3074168"/>
          </a:xfrm>
          <a:prstGeom prst="rect">
            <a:avLst/>
          </a:prstGeom>
          <a:noFill/>
          <a:ln w="9525">
            <a:noFill/>
            <a:miter lim="800000"/>
            <a:headEnd/>
            <a:tailEnd/>
          </a:ln>
          <a:effectLst>
            <a:outerShdw blurRad="127000" dir="2700000">
              <a:srgbClr val="000000">
                <a:alpha val="75000"/>
              </a:srgbClr>
            </a:outerShdw>
          </a:effectLst>
        </p:spPr>
      </p:pic>
      <p:sp>
        <p:nvSpPr>
          <p:cNvPr id="23555" name="Rectangle 2"/>
          <p:cNvSpPr>
            <a:spLocks noGrp="1" noChangeArrowheads="1"/>
          </p:cNvSpPr>
          <p:nvPr>
            <p:ph type="title"/>
          </p:nvPr>
        </p:nvSpPr>
        <p:spPr/>
        <p:txBody>
          <a:bodyPr/>
          <a:lstStyle/>
          <a:p>
            <a:r>
              <a:rPr lang="en-US" dirty="0" smtClean="0"/>
              <a:t>NAP of the Americas</a:t>
            </a:r>
            <a:endParaRPr lang="en-US" dirty="0"/>
          </a:p>
        </p:txBody>
      </p:sp>
      <p:sp>
        <p:nvSpPr>
          <p:cNvPr id="23556" name="Rectangle 3"/>
          <p:cNvSpPr>
            <a:spLocks noGrp="1" noChangeArrowheads="1"/>
          </p:cNvSpPr>
          <p:nvPr>
            <p:ph type="body" idx="1"/>
          </p:nvPr>
        </p:nvSpPr>
        <p:spPr>
          <a:xfrm>
            <a:off x="457200" y="4191000"/>
            <a:ext cx="8229600" cy="2057400"/>
          </a:xfrm>
        </p:spPr>
        <p:txBody>
          <a:bodyPr/>
          <a:lstStyle/>
          <a:p>
            <a:pPr>
              <a:spcAft>
                <a:spcPts val="600"/>
              </a:spcAft>
            </a:pPr>
            <a:r>
              <a:rPr lang="en-US" dirty="0" smtClean="0"/>
              <a:t>750,000 square foot purpose-built data center</a:t>
            </a:r>
          </a:p>
          <a:p>
            <a:pPr>
              <a:spcAft>
                <a:spcPts val="600"/>
              </a:spcAft>
            </a:pPr>
            <a:r>
              <a:rPr lang="en-US" dirty="0" smtClean="0"/>
              <a:t>Global connectivity from </a:t>
            </a:r>
            <a:r>
              <a:rPr lang="en-US" smtClean="0"/>
              <a:t>&gt;160 </a:t>
            </a:r>
            <a:r>
              <a:rPr lang="en-US" dirty="0" smtClean="0"/>
              <a:t>carriers</a:t>
            </a:r>
          </a:p>
          <a:p>
            <a:pPr>
              <a:spcAft>
                <a:spcPts val="600"/>
              </a:spcAft>
            </a:pPr>
            <a:r>
              <a:rPr lang="en-US" dirty="0" smtClean="0"/>
              <a:t>100% SLAs on power and environmentals</a:t>
            </a:r>
          </a:p>
          <a:p>
            <a:pPr>
              <a:spcAft>
                <a:spcPts val="600"/>
              </a:spcAft>
            </a:pPr>
            <a:r>
              <a:rPr lang="en-US" dirty="0" smtClean="0"/>
              <a:t>Home to critical Internet infrastructure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2234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304800"/>
            <a:ext cx="7772400" cy="533400"/>
          </a:xfrm>
        </p:spPr>
        <p:txBody>
          <a:bodyPr/>
          <a:lstStyle/>
          <a:p>
            <a:r>
              <a:rPr lang="en-US" dirty="0" smtClean="0"/>
              <a:t>Security Operations Center (SOC)</a:t>
            </a:r>
          </a:p>
        </p:txBody>
      </p:sp>
      <p:sp>
        <p:nvSpPr>
          <p:cNvPr id="20483" name="Text Placeholder 2"/>
          <p:cNvSpPr>
            <a:spLocks noGrp="1"/>
          </p:cNvSpPr>
          <p:nvPr>
            <p:ph type="body" sz="half" idx="1"/>
          </p:nvPr>
        </p:nvSpPr>
        <p:spPr>
          <a:xfrm>
            <a:off x="381000" y="914400"/>
            <a:ext cx="4267200" cy="5257800"/>
          </a:xfrm>
        </p:spPr>
        <p:txBody>
          <a:bodyPr/>
          <a:lstStyle/>
          <a:p>
            <a:r>
              <a:rPr lang="en-US" dirty="0" smtClean="0"/>
              <a:t>24/7 monitoring</a:t>
            </a:r>
          </a:p>
          <a:p>
            <a:r>
              <a:rPr lang="en-US" dirty="0" smtClean="0"/>
              <a:t>IDS/IPS</a:t>
            </a:r>
          </a:p>
          <a:p>
            <a:r>
              <a:rPr lang="en-US" dirty="0" smtClean="0"/>
              <a:t>Log Aggregation</a:t>
            </a:r>
          </a:p>
          <a:p>
            <a:r>
              <a:rPr lang="en-US" dirty="0" smtClean="0"/>
              <a:t>Network Analysis/ Deep Packet Inspection</a:t>
            </a:r>
          </a:p>
          <a:p>
            <a:r>
              <a:rPr lang="en-US" dirty="0" smtClean="0"/>
              <a:t>Managed Firewall</a:t>
            </a:r>
          </a:p>
          <a:p>
            <a:r>
              <a:rPr lang="en-US" dirty="0" smtClean="0"/>
              <a:t>Network Forensics</a:t>
            </a:r>
          </a:p>
          <a:p>
            <a:r>
              <a:rPr lang="en-US" dirty="0" smtClean="0"/>
              <a:t>DB Monitoring</a:t>
            </a:r>
          </a:p>
          <a:p>
            <a:r>
              <a:rPr lang="en-US" dirty="0" smtClean="0"/>
              <a:t>Scanning</a:t>
            </a:r>
          </a:p>
          <a:p>
            <a:r>
              <a:rPr lang="en-US" dirty="0" smtClean="0"/>
              <a:t>File integrity monitoring</a:t>
            </a:r>
          </a:p>
          <a:p>
            <a:r>
              <a:rPr lang="en-US" dirty="0" smtClean="0"/>
              <a:t>Compliance reporting </a:t>
            </a:r>
          </a:p>
        </p:txBody>
      </p:sp>
      <p:pic>
        <p:nvPicPr>
          <p:cNvPr id="20484" name="Picture 5"/>
          <p:cNvPicPr>
            <a:picLocks noChangeAspect="1"/>
          </p:cNvPicPr>
          <p:nvPr/>
        </p:nvPicPr>
        <p:blipFill>
          <a:blip r:embed="rId3" cstate="print"/>
          <a:srcRect/>
          <a:stretch>
            <a:fillRect/>
          </a:stretch>
        </p:blipFill>
        <p:spPr bwMode="auto">
          <a:xfrm>
            <a:off x="4267200" y="1828800"/>
            <a:ext cx="46482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Reports</a:t>
            </a:r>
            <a:endParaRPr lang="en-US" dirty="0"/>
          </a:p>
        </p:txBody>
      </p:sp>
      <p:sp>
        <p:nvSpPr>
          <p:cNvPr id="3" name="Text Placeholder 2"/>
          <p:cNvSpPr>
            <a:spLocks noGrp="1"/>
          </p:cNvSpPr>
          <p:nvPr>
            <p:ph type="body" sz="half" idx="1"/>
          </p:nvPr>
        </p:nvSpPr>
        <p:spPr>
          <a:xfrm>
            <a:off x="228600" y="838200"/>
            <a:ext cx="5181600" cy="5257800"/>
          </a:xfrm>
        </p:spPr>
        <p:txBody>
          <a:bodyPr/>
          <a:lstStyle/>
          <a:p>
            <a:r>
              <a:rPr lang="en-US" dirty="0" smtClean="0"/>
              <a:t>SANS Top Cyber Security Threats – September 2009</a:t>
            </a:r>
          </a:p>
          <a:p>
            <a:r>
              <a:rPr lang="en-US" dirty="0" smtClean="0"/>
              <a:t>Verizon Business 2009 Data Breach Study – April 2009</a:t>
            </a:r>
          </a:p>
          <a:p>
            <a:r>
              <a:rPr lang="en-US" dirty="0" smtClean="0"/>
              <a:t>Symantec State of Security Report – 2010</a:t>
            </a:r>
          </a:p>
          <a:p>
            <a:r>
              <a:rPr lang="en-US" dirty="0" smtClean="0"/>
              <a:t>US Cert</a:t>
            </a:r>
          </a:p>
          <a:p>
            <a:r>
              <a:rPr lang="en-US" dirty="0" smtClean="0"/>
              <a:t>SANS Internet Storm Center – </a:t>
            </a:r>
            <a:r>
              <a:rPr lang="en-US" dirty="0" smtClean="0">
                <a:hlinkClick r:id="rId3"/>
              </a:rPr>
              <a:t>http://isc.sans.org/</a:t>
            </a:r>
            <a:r>
              <a:rPr lang="en-US" dirty="0" smtClean="0"/>
              <a:t>	</a:t>
            </a:r>
          </a:p>
          <a:p>
            <a:endParaRPr lang="en-US" dirty="0" smtClean="0"/>
          </a:p>
          <a:p>
            <a:endParaRPr lang="en-US" dirty="0"/>
          </a:p>
        </p:txBody>
      </p:sp>
      <p:pic>
        <p:nvPicPr>
          <p:cNvPr id="54276" name="Picture 4" descr="http://www.quintica.net/me/images/symantec_logo.jpg"/>
          <p:cNvPicPr>
            <a:picLocks noChangeAspect="1" noChangeArrowheads="1"/>
          </p:cNvPicPr>
          <p:nvPr/>
        </p:nvPicPr>
        <p:blipFill>
          <a:blip r:embed="rId4"/>
          <a:srcRect/>
          <a:stretch>
            <a:fillRect/>
          </a:stretch>
        </p:blipFill>
        <p:spPr bwMode="auto">
          <a:xfrm>
            <a:off x="5943600" y="3276600"/>
            <a:ext cx="2743200" cy="701211"/>
          </a:xfrm>
          <a:prstGeom prst="rect">
            <a:avLst/>
          </a:prstGeom>
          <a:noFill/>
        </p:spPr>
      </p:pic>
      <p:pic>
        <p:nvPicPr>
          <p:cNvPr id="54278" name="Picture 6" descr="http://www.usenix.org/event/sansfire07/art/sans_logo.gif"/>
          <p:cNvPicPr>
            <a:picLocks noChangeAspect="1" noChangeArrowheads="1"/>
          </p:cNvPicPr>
          <p:nvPr/>
        </p:nvPicPr>
        <p:blipFill>
          <a:blip r:embed="rId5"/>
          <a:srcRect/>
          <a:stretch>
            <a:fillRect/>
          </a:stretch>
        </p:blipFill>
        <p:spPr bwMode="auto">
          <a:xfrm>
            <a:off x="6553200" y="685800"/>
            <a:ext cx="1428750" cy="866776"/>
          </a:xfrm>
          <a:prstGeom prst="rect">
            <a:avLst/>
          </a:prstGeom>
          <a:noFill/>
        </p:spPr>
      </p:pic>
      <p:pic>
        <p:nvPicPr>
          <p:cNvPr id="7" name="Picture 6"/>
          <p:cNvPicPr>
            <a:picLocks noChangeAspect="1"/>
          </p:cNvPicPr>
          <p:nvPr/>
        </p:nvPicPr>
        <p:blipFill>
          <a:blip r:embed="rId6"/>
          <a:stretch>
            <a:fillRect/>
          </a:stretch>
        </p:blipFill>
        <p:spPr>
          <a:xfrm>
            <a:off x="6324600" y="1676400"/>
            <a:ext cx="2057277" cy="13525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and Media	</a:t>
            </a:r>
            <a:endParaRPr lang="en-US" dirty="0"/>
          </a:p>
        </p:txBody>
      </p:sp>
      <p:sp>
        <p:nvSpPr>
          <p:cNvPr id="3" name="Text Placeholder 2"/>
          <p:cNvSpPr>
            <a:spLocks noGrp="1"/>
          </p:cNvSpPr>
          <p:nvPr>
            <p:ph type="body" sz="half" idx="1"/>
          </p:nvPr>
        </p:nvSpPr>
        <p:spPr>
          <a:xfrm>
            <a:off x="152400" y="914400"/>
            <a:ext cx="8686800" cy="5257800"/>
          </a:xfrm>
        </p:spPr>
        <p:txBody>
          <a:bodyPr/>
          <a:lstStyle/>
          <a:p>
            <a:r>
              <a:rPr lang="en-US" dirty="0" smtClean="0"/>
              <a:t>Resources:</a:t>
            </a:r>
          </a:p>
          <a:p>
            <a:pPr lvl="1"/>
            <a:r>
              <a:rPr lang="en-US" dirty="0" smtClean="0"/>
              <a:t>Data Loss Database - </a:t>
            </a:r>
            <a:r>
              <a:rPr lang="en-US" dirty="0" smtClean="0">
                <a:hlinkClick r:id="rId3"/>
              </a:rPr>
              <a:t>http://datalossdb.org/</a:t>
            </a:r>
            <a:endParaRPr lang="en-US" dirty="0" smtClean="0"/>
          </a:p>
          <a:p>
            <a:pPr lvl="1"/>
            <a:r>
              <a:rPr lang="en-US" dirty="0" err="1" smtClean="0"/>
              <a:t>PrivacyRights.org</a:t>
            </a:r>
            <a:endParaRPr lang="en-US" dirty="0" smtClean="0"/>
          </a:p>
          <a:p>
            <a:r>
              <a:rPr lang="en-US" dirty="0" smtClean="0"/>
              <a:t>Some that were reported:</a:t>
            </a:r>
          </a:p>
          <a:p>
            <a:pPr lvl="1"/>
            <a:r>
              <a:rPr lang="en-US" dirty="0" smtClean="0"/>
              <a:t>Heartland Payment Systems (130+ million – 1/2009)</a:t>
            </a:r>
          </a:p>
          <a:p>
            <a:pPr lvl="1"/>
            <a:r>
              <a:rPr lang="en-US" dirty="0" smtClean="0"/>
              <a:t>Oklahoma Dept of Human Service (1 million – 4/2009)</a:t>
            </a:r>
          </a:p>
          <a:p>
            <a:pPr lvl="1"/>
            <a:r>
              <a:rPr lang="en-US" dirty="0" smtClean="0"/>
              <a:t>University of California (160,000 – 5/2009)</a:t>
            </a:r>
          </a:p>
          <a:p>
            <a:pPr lvl="1"/>
            <a:r>
              <a:rPr lang="en-US" dirty="0" smtClean="0"/>
              <a:t>Network Solutions (573,000 – 7/2009)</a:t>
            </a:r>
          </a:p>
          <a:p>
            <a:pPr lvl="1"/>
            <a:r>
              <a:rPr lang="en-US" dirty="0" smtClean="0"/>
              <a:t>U.S. Military Veterans Administration (76 million – 10/2009)</a:t>
            </a:r>
          </a:p>
          <a:p>
            <a:pPr lvl="1"/>
            <a:r>
              <a:rPr lang="en-US" dirty="0" smtClean="0"/>
              <a:t>BlueCross BlueShield of Tennessee (187,000 – 10/2009)</a:t>
            </a:r>
          </a:p>
          <a:p>
            <a:pPr lvl="1"/>
            <a:r>
              <a:rPr lang="en-US" dirty="0" smtClean="0"/>
              <a:t>Google (1/2010)</a:t>
            </a:r>
          </a:p>
          <a:p>
            <a:pPr lvl="2"/>
            <a:r>
              <a:rPr lang="en-US" sz="2000" dirty="0" smtClean="0"/>
              <a:t>Many others?</a:t>
            </a:r>
          </a:p>
          <a:p>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half" idx="1"/>
          </p:nvPr>
        </p:nvSpPr>
        <p:spPr/>
        <p:txBody>
          <a:bodyPr/>
          <a:lstStyle/>
          <a:p>
            <a:r>
              <a:rPr lang="en-US" dirty="0" smtClean="0"/>
              <a:t>Know your enemy</a:t>
            </a:r>
          </a:p>
          <a:p>
            <a:pPr lvl="1"/>
            <a:r>
              <a:rPr lang="en-US" dirty="0" smtClean="0"/>
              <a:t>Who is your enemy?</a:t>
            </a:r>
          </a:p>
          <a:p>
            <a:pPr lvl="1"/>
            <a:r>
              <a:rPr lang="en-US" dirty="0" smtClean="0"/>
              <a:t>What are they after?</a:t>
            </a:r>
          </a:p>
          <a:p>
            <a:pPr lvl="1"/>
            <a:r>
              <a:rPr lang="en-US" dirty="0" smtClean="0"/>
              <a:t>How are they attacking?</a:t>
            </a:r>
          </a:p>
          <a:p>
            <a:r>
              <a:rPr lang="en-US" dirty="0" smtClean="0"/>
              <a:t>Know yourself</a:t>
            </a:r>
          </a:p>
          <a:p>
            <a:pPr lvl="1"/>
            <a:r>
              <a:rPr lang="en-US" dirty="0" smtClean="0"/>
              <a:t>What are you defending?</a:t>
            </a:r>
          </a:p>
          <a:p>
            <a:pPr lvl="1"/>
            <a:r>
              <a:rPr lang="en-US" dirty="0" smtClean="0"/>
              <a:t>Who are you defending?</a:t>
            </a:r>
          </a:p>
          <a:p>
            <a:pPr lvl="1"/>
            <a:r>
              <a:rPr lang="en-US" dirty="0" smtClean="0"/>
              <a:t>How do we defend?</a:t>
            </a:r>
          </a:p>
        </p:txBody>
      </p:sp>
      <p:pic>
        <p:nvPicPr>
          <p:cNvPr id="4" name="Picture 3" descr="Screen shot 2010-03-16 at 8.43.04 AM.png"/>
          <p:cNvPicPr>
            <a:picLocks noChangeAspect="1"/>
          </p:cNvPicPr>
          <p:nvPr/>
        </p:nvPicPr>
        <p:blipFill>
          <a:blip r:embed="rId3"/>
          <a:stretch>
            <a:fillRect/>
          </a:stretch>
        </p:blipFill>
        <p:spPr>
          <a:xfrm>
            <a:off x="5206323" y="304800"/>
            <a:ext cx="3328077" cy="4724400"/>
          </a:xfrm>
          <a:prstGeom prst="rect">
            <a:avLst/>
          </a:prstGeom>
        </p:spPr>
      </p:pic>
      <p:sp>
        <p:nvSpPr>
          <p:cNvPr id="5" name="TextBox 4"/>
          <p:cNvSpPr txBox="1"/>
          <p:nvPr/>
        </p:nvSpPr>
        <p:spPr>
          <a:xfrm>
            <a:off x="304800" y="5029200"/>
            <a:ext cx="8305800" cy="1077218"/>
          </a:xfrm>
          <a:prstGeom prst="rect">
            <a:avLst/>
          </a:prstGeom>
          <a:noFill/>
        </p:spPr>
        <p:txBody>
          <a:bodyPr wrap="square" rtlCol="0">
            <a:spAutoFit/>
          </a:bodyPr>
          <a:lstStyle/>
          <a:p>
            <a:r>
              <a:rPr lang="en-US" sz="1600" i="1" dirty="0" smtClean="0">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 – Sun Tzu</a:t>
            </a:r>
            <a:endParaRPr lang="en-US" sz="1600" i="1"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21682</TotalTime>
  <Words>4190</Words>
  <Application>Microsoft Macintosh PowerPoint</Application>
  <PresentationFormat>On-screen Show (4:3)</PresentationFormat>
  <Paragraphs>395</Paragraphs>
  <Slides>31</Slides>
  <Notes>31</Notes>
  <HiddenSlides>0</HiddenSlides>
  <MMClips>0</MMClips>
  <ScaleCrop>false</ScaleCrop>
  <HeadingPairs>
    <vt:vector size="6" baseType="variant">
      <vt:variant>
        <vt:lpstr>Design Template</vt:lpstr>
      </vt:variant>
      <vt:variant>
        <vt:i4>1</vt:i4>
      </vt:variant>
      <vt:variant>
        <vt:lpstr>Embedded OLE Servers</vt:lpstr>
      </vt:variant>
      <vt:variant>
        <vt:i4>0</vt:i4>
      </vt:variant>
      <vt:variant>
        <vt:lpstr>Slide Titles</vt:lpstr>
      </vt:variant>
      <vt:variant>
        <vt:i4>31</vt:i4>
      </vt:variant>
    </vt:vector>
  </HeadingPairs>
  <TitlesOfParts>
    <vt:vector size="32" baseType="lpstr">
      <vt:lpstr>Blank Presentation</vt:lpstr>
      <vt:lpstr>Emerging Threats to Infrastructure </vt:lpstr>
      <vt:lpstr>About Your Speaker</vt:lpstr>
      <vt:lpstr>About Terremark</vt:lpstr>
      <vt:lpstr>NAP of the Americas</vt:lpstr>
      <vt:lpstr>Slide 5</vt:lpstr>
      <vt:lpstr>Security Operations Center (SOC)</vt:lpstr>
      <vt:lpstr>Industry Reports</vt:lpstr>
      <vt:lpstr>News and Media </vt:lpstr>
      <vt:lpstr>Agenda</vt:lpstr>
      <vt:lpstr>Know your enemy</vt:lpstr>
      <vt:lpstr>Who is attacking?</vt:lpstr>
      <vt:lpstr>Attacker Motivation (botnets)</vt:lpstr>
      <vt:lpstr>From where are they attacking?</vt:lpstr>
      <vt:lpstr>What are they after? What are we defending?</vt:lpstr>
      <vt:lpstr>Know yourself</vt:lpstr>
      <vt:lpstr>Anatomy of an Attack</vt:lpstr>
      <vt:lpstr>How are they attacking?</vt:lpstr>
      <vt:lpstr>Growing Malware Threat</vt:lpstr>
      <vt:lpstr>How are they attacking?</vt:lpstr>
      <vt:lpstr>A Facebook Attack In Action</vt:lpstr>
      <vt:lpstr>Live Demo</vt:lpstr>
      <vt:lpstr>How do we let this happening?</vt:lpstr>
      <vt:lpstr>What is Advanced Persistent Threat? </vt:lpstr>
      <vt:lpstr>Why is APT Successful? </vt:lpstr>
      <vt:lpstr>Case Study: Heartland </vt:lpstr>
      <vt:lpstr>Compliance ≠ Security</vt:lpstr>
      <vt:lpstr>The Challenge!</vt:lpstr>
      <vt:lpstr>You can make a difference!</vt:lpstr>
      <vt:lpstr>Tips for Computer use at Home</vt:lpstr>
      <vt:lpstr>Conclusion</vt:lpstr>
      <vt:lpstr>Questions?</vt:lpstr>
    </vt:vector>
  </TitlesOfParts>
  <Company>Terremark</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Threats to Infrastructure</dc:title>
  <dc:creator>Jorge Orchilles</dc:creator>
  <dc:description>Prepared for North Florida ISACA</dc:description>
  <cp:lastModifiedBy>Jorge Orchilles</cp:lastModifiedBy>
  <cp:revision>204</cp:revision>
  <cp:lastPrinted>2010-03-17T21:23:30Z</cp:lastPrinted>
  <dcterms:created xsi:type="dcterms:W3CDTF">2010-03-22T15:59:46Z</dcterms:created>
  <dcterms:modified xsi:type="dcterms:W3CDTF">2010-03-22T16:00:25Z</dcterms:modified>
</cp:coreProperties>
</file>